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4.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29.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8" r:id="rId1"/>
  </p:sldMasterIdLst>
  <p:notesMasterIdLst>
    <p:notesMasterId r:id="rId79"/>
  </p:notesMasterIdLst>
  <p:sldIdLst>
    <p:sldId id="256" r:id="rId2"/>
    <p:sldId id="275" r:id="rId3"/>
    <p:sldId id="261" r:id="rId4"/>
    <p:sldId id="287" r:id="rId5"/>
    <p:sldId id="273" r:id="rId6"/>
    <p:sldId id="274" r:id="rId7"/>
    <p:sldId id="258" r:id="rId8"/>
    <p:sldId id="262" r:id="rId9"/>
    <p:sldId id="260" r:id="rId10"/>
    <p:sldId id="370" r:id="rId11"/>
    <p:sldId id="320" r:id="rId12"/>
    <p:sldId id="303" r:id="rId13"/>
    <p:sldId id="290" r:id="rId14"/>
    <p:sldId id="348" r:id="rId15"/>
    <p:sldId id="301" r:id="rId16"/>
    <p:sldId id="299" r:id="rId17"/>
    <p:sldId id="297" r:id="rId18"/>
    <p:sldId id="349" r:id="rId19"/>
    <p:sldId id="292" r:id="rId20"/>
    <p:sldId id="291" r:id="rId21"/>
    <p:sldId id="293" r:id="rId22"/>
    <p:sldId id="350" r:id="rId23"/>
    <p:sldId id="306" r:id="rId24"/>
    <p:sldId id="296" r:id="rId25"/>
    <p:sldId id="307" r:id="rId26"/>
    <p:sldId id="280" r:id="rId27"/>
    <p:sldId id="272" r:id="rId28"/>
    <p:sldId id="310" r:id="rId29"/>
    <p:sldId id="312" r:id="rId30"/>
    <p:sldId id="313" r:id="rId31"/>
    <p:sldId id="314" r:id="rId32"/>
    <p:sldId id="340" r:id="rId33"/>
    <p:sldId id="369" r:id="rId34"/>
    <p:sldId id="328" r:id="rId35"/>
    <p:sldId id="281" r:id="rId36"/>
    <p:sldId id="351" r:id="rId37"/>
    <p:sldId id="373" r:id="rId38"/>
    <p:sldId id="319" r:id="rId39"/>
    <p:sldId id="352" r:id="rId40"/>
    <p:sldId id="372" r:id="rId41"/>
    <p:sldId id="353" r:id="rId42"/>
    <p:sldId id="354" r:id="rId43"/>
    <p:sldId id="316" r:id="rId44"/>
    <p:sldId id="341" r:id="rId45"/>
    <p:sldId id="347" r:id="rId46"/>
    <p:sldId id="321" r:id="rId47"/>
    <p:sldId id="322" r:id="rId48"/>
    <p:sldId id="324" r:id="rId49"/>
    <p:sldId id="325" r:id="rId50"/>
    <p:sldId id="326" r:id="rId51"/>
    <p:sldId id="366" r:id="rId52"/>
    <p:sldId id="323" r:id="rId53"/>
    <p:sldId id="367" r:id="rId54"/>
    <p:sldId id="359" r:id="rId55"/>
    <p:sldId id="265" r:id="rId56"/>
    <p:sldId id="356" r:id="rId57"/>
    <p:sldId id="264" r:id="rId58"/>
    <p:sldId id="355" r:id="rId59"/>
    <p:sldId id="346" r:id="rId60"/>
    <p:sldId id="371" r:id="rId61"/>
    <p:sldId id="286" r:id="rId62"/>
    <p:sldId id="284" r:id="rId63"/>
    <p:sldId id="357" r:id="rId64"/>
    <p:sldId id="283" r:id="rId65"/>
    <p:sldId id="368" r:id="rId66"/>
    <p:sldId id="331" r:id="rId67"/>
    <p:sldId id="332" r:id="rId68"/>
    <p:sldId id="364" r:id="rId69"/>
    <p:sldId id="358" r:id="rId70"/>
    <p:sldId id="363" r:id="rId71"/>
    <p:sldId id="336" r:id="rId72"/>
    <p:sldId id="362" r:id="rId73"/>
    <p:sldId id="298" r:id="rId74"/>
    <p:sldId id="300" r:id="rId75"/>
    <p:sldId id="327" r:id="rId76"/>
    <p:sldId id="339" r:id="rId77"/>
    <p:sldId id="344" r:id="rId78"/>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Mittlere Formatvorlag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255" autoAdjust="0"/>
    <p:restoredTop sz="86164" autoAdjust="0"/>
  </p:normalViewPr>
  <p:slideViewPr>
    <p:cSldViewPr snapToGrid="0">
      <p:cViewPr varScale="1">
        <p:scale>
          <a:sx n="139" d="100"/>
          <a:sy n="139" d="100"/>
        </p:scale>
        <p:origin x="1356" y="126"/>
      </p:cViewPr>
      <p:guideLst/>
    </p:cSldViewPr>
  </p:slideViewPr>
  <p:outlineViewPr>
    <p:cViewPr>
      <p:scale>
        <a:sx n="33" d="100"/>
        <a:sy n="33" d="100"/>
      </p:scale>
      <p:origin x="0" y="0"/>
    </p:cViewPr>
  </p:outlin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de-DE"/>
              <a:t>Model comparison </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de-DE"/>
        </a:p>
      </c:txPr>
    </c:title>
    <c:autoTitleDeleted val="0"/>
    <c:plotArea>
      <c:layout/>
      <c:barChart>
        <c:barDir val="col"/>
        <c:grouping val="clustered"/>
        <c:varyColors val="0"/>
        <c:ser>
          <c:idx val="0"/>
          <c:order val="0"/>
          <c:tx>
            <c:strRef>
              <c:f>Tabelle1!$B$1</c:f>
              <c:strCache>
                <c:ptCount val="1"/>
                <c:pt idx="0">
                  <c:v>KNN</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Tabelle1!$A$2:$A$4</c:f>
              <c:strCache>
                <c:ptCount val="3"/>
                <c:pt idx="0">
                  <c:v>Accuracy</c:v>
                </c:pt>
                <c:pt idx="1">
                  <c:v>Precision</c:v>
                </c:pt>
                <c:pt idx="2">
                  <c:v>Recall</c:v>
                </c:pt>
              </c:strCache>
            </c:strRef>
          </c:cat>
          <c:val>
            <c:numRef>
              <c:f>Tabelle1!$B$2:$B$4</c:f>
              <c:numCache>
                <c:formatCode>0%</c:formatCode>
                <c:ptCount val="3"/>
                <c:pt idx="0">
                  <c:v>0.75160000000000005</c:v>
                </c:pt>
                <c:pt idx="1">
                  <c:v>0.42</c:v>
                </c:pt>
                <c:pt idx="2">
                  <c:v>8.5000000000000006E-3</c:v>
                </c:pt>
              </c:numCache>
            </c:numRef>
          </c:val>
          <c:extLst>
            <c:ext xmlns:c16="http://schemas.microsoft.com/office/drawing/2014/chart" uri="{C3380CC4-5D6E-409C-BE32-E72D297353CC}">
              <c16:uniqueId val="{00000000-CB1C-4803-8449-D9D4C366A9FF}"/>
            </c:ext>
          </c:extLst>
        </c:ser>
        <c:ser>
          <c:idx val="1"/>
          <c:order val="1"/>
          <c:tx>
            <c:strRef>
              <c:f>Tabelle1!$C$1</c:f>
              <c:strCache>
                <c:ptCount val="1"/>
                <c:pt idx="0">
                  <c:v>Log. Regression</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Tabelle1!$A$2:$A$4</c:f>
              <c:strCache>
                <c:ptCount val="3"/>
                <c:pt idx="0">
                  <c:v>Accuracy</c:v>
                </c:pt>
                <c:pt idx="1">
                  <c:v>Precision</c:v>
                </c:pt>
                <c:pt idx="2">
                  <c:v>Recall</c:v>
                </c:pt>
              </c:strCache>
            </c:strRef>
          </c:cat>
          <c:val>
            <c:numRef>
              <c:f>Tabelle1!$C$2:$C$4</c:f>
              <c:numCache>
                <c:formatCode>0%</c:formatCode>
                <c:ptCount val="3"/>
                <c:pt idx="0">
                  <c:v>0.75</c:v>
                </c:pt>
                <c:pt idx="1">
                  <c:v>0</c:v>
                </c:pt>
                <c:pt idx="2">
                  <c:v>0</c:v>
                </c:pt>
              </c:numCache>
            </c:numRef>
          </c:val>
          <c:extLst>
            <c:ext xmlns:c16="http://schemas.microsoft.com/office/drawing/2014/chart" uri="{C3380CC4-5D6E-409C-BE32-E72D297353CC}">
              <c16:uniqueId val="{00000001-CB1C-4803-8449-D9D4C366A9FF}"/>
            </c:ext>
          </c:extLst>
        </c:ser>
        <c:ser>
          <c:idx val="2"/>
          <c:order val="2"/>
          <c:tx>
            <c:strRef>
              <c:f>Tabelle1!$D$1</c:f>
              <c:strCache>
                <c:ptCount val="1"/>
                <c:pt idx="0">
                  <c:v>Random Forest</c:v>
                </c:pt>
              </c:strCache>
            </c:strRef>
          </c:tx>
          <c:spPr>
            <a:solidFill>
              <a:schemeClr val="accent5"/>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Tabelle1!$A$2:$A$4</c:f>
              <c:strCache>
                <c:ptCount val="3"/>
                <c:pt idx="0">
                  <c:v>Accuracy</c:v>
                </c:pt>
                <c:pt idx="1">
                  <c:v>Precision</c:v>
                </c:pt>
                <c:pt idx="2">
                  <c:v>Recall</c:v>
                </c:pt>
              </c:strCache>
            </c:strRef>
          </c:cat>
          <c:val>
            <c:numRef>
              <c:f>Tabelle1!$D$2:$D$4</c:f>
              <c:numCache>
                <c:formatCode>0%</c:formatCode>
                <c:ptCount val="3"/>
                <c:pt idx="0">
                  <c:v>0.75309999999999999</c:v>
                </c:pt>
                <c:pt idx="1">
                  <c:v>0.54349999999999998</c:v>
                </c:pt>
                <c:pt idx="2">
                  <c:v>1.77E-2</c:v>
                </c:pt>
              </c:numCache>
            </c:numRef>
          </c:val>
          <c:extLst>
            <c:ext xmlns:c16="http://schemas.microsoft.com/office/drawing/2014/chart" uri="{C3380CC4-5D6E-409C-BE32-E72D297353CC}">
              <c16:uniqueId val="{00000002-CB1C-4803-8449-D9D4C366A9FF}"/>
            </c:ext>
          </c:extLst>
        </c:ser>
        <c:ser>
          <c:idx val="3"/>
          <c:order val="3"/>
          <c:tx>
            <c:strRef>
              <c:f>Tabelle1!$E$1</c:f>
              <c:strCache>
                <c:ptCount val="1"/>
                <c:pt idx="0">
                  <c:v>SVM</c:v>
                </c:pt>
              </c:strCache>
            </c:strRef>
          </c:tx>
          <c:spPr>
            <a:solidFill>
              <a:schemeClr val="accent1">
                <a:lumMod val="6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Tabelle1!$A$2:$A$4</c:f>
              <c:strCache>
                <c:ptCount val="3"/>
                <c:pt idx="0">
                  <c:v>Accuracy</c:v>
                </c:pt>
                <c:pt idx="1">
                  <c:v>Precision</c:v>
                </c:pt>
                <c:pt idx="2">
                  <c:v>Recall</c:v>
                </c:pt>
              </c:strCache>
            </c:strRef>
          </c:cat>
          <c:val>
            <c:numRef>
              <c:f>Tabelle1!$E$2:$E$4</c:f>
              <c:numCache>
                <c:formatCode>0%</c:formatCode>
                <c:ptCount val="3"/>
                <c:pt idx="0">
                  <c:v>0.75249999999999995</c:v>
                </c:pt>
                <c:pt idx="1">
                  <c:v>0.5</c:v>
                </c:pt>
                <c:pt idx="2">
                  <c:v>0</c:v>
                </c:pt>
              </c:numCache>
            </c:numRef>
          </c:val>
          <c:extLst>
            <c:ext xmlns:c16="http://schemas.microsoft.com/office/drawing/2014/chart" uri="{C3380CC4-5D6E-409C-BE32-E72D297353CC}">
              <c16:uniqueId val="{00000003-CB1C-4803-8449-D9D4C366A9FF}"/>
            </c:ext>
          </c:extLst>
        </c:ser>
        <c:ser>
          <c:idx val="4"/>
          <c:order val="4"/>
          <c:tx>
            <c:strRef>
              <c:f>Tabelle1!$F$1</c:f>
              <c:strCache>
                <c:ptCount val="1"/>
                <c:pt idx="0">
                  <c:v>XGBoost</c:v>
                </c:pt>
              </c:strCache>
            </c:strRef>
          </c:tx>
          <c:spPr>
            <a:solidFill>
              <a:schemeClr val="accent3">
                <a:lumMod val="6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Tabelle1!$A$2:$A$4</c:f>
              <c:strCache>
                <c:ptCount val="3"/>
                <c:pt idx="0">
                  <c:v>Accuracy</c:v>
                </c:pt>
                <c:pt idx="1">
                  <c:v>Precision</c:v>
                </c:pt>
                <c:pt idx="2">
                  <c:v>Recall</c:v>
                </c:pt>
              </c:strCache>
            </c:strRef>
          </c:cat>
          <c:val>
            <c:numRef>
              <c:f>Tabelle1!$F$2:$F$4</c:f>
              <c:numCache>
                <c:formatCode>0%</c:formatCode>
                <c:ptCount val="3"/>
                <c:pt idx="0">
                  <c:v>0.76300000000000001</c:v>
                </c:pt>
                <c:pt idx="1">
                  <c:v>0.60740000000000005</c:v>
                </c:pt>
                <c:pt idx="2">
                  <c:v>0.124</c:v>
                </c:pt>
              </c:numCache>
            </c:numRef>
          </c:val>
          <c:extLst>
            <c:ext xmlns:c16="http://schemas.microsoft.com/office/drawing/2014/chart" uri="{C3380CC4-5D6E-409C-BE32-E72D297353CC}">
              <c16:uniqueId val="{00000004-CB1C-4803-8449-D9D4C366A9FF}"/>
            </c:ext>
          </c:extLst>
        </c:ser>
        <c:ser>
          <c:idx val="5"/>
          <c:order val="5"/>
          <c:tx>
            <c:strRef>
              <c:f>Tabelle1!$G$1</c:f>
              <c:strCache>
                <c:ptCount val="1"/>
                <c:pt idx="0">
                  <c:v>Gradient Boosted Tree</c:v>
                </c:pt>
              </c:strCache>
            </c:strRef>
          </c:tx>
          <c:spPr>
            <a:solidFill>
              <a:schemeClr val="accent5">
                <a:lumMod val="6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Tabelle1!$A$2:$A$4</c:f>
              <c:strCache>
                <c:ptCount val="3"/>
                <c:pt idx="0">
                  <c:v>Accuracy</c:v>
                </c:pt>
                <c:pt idx="1">
                  <c:v>Precision</c:v>
                </c:pt>
                <c:pt idx="2">
                  <c:v>Recall</c:v>
                </c:pt>
              </c:strCache>
            </c:strRef>
          </c:cat>
          <c:val>
            <c:numRef>
              <c:f>Tabelle1!$G$2:$G$4</c:f>
              <c:numCache>
                <c:formatCode>0%</c:formatCode>
                <c:ptCount val="3"/>
                <c:pt idx="0">
                  <c:v>0.433</c:v>
                </c:pt>
                <c:pt idx="1">
                  <c:v>0.28000000000000003</c:v>
                </c:pt>
                <c:pt idx="2">
                  <c:v>0.85</c:v>
                </c:pt>
              </c:numCache>
            </c:numRef>
          </c:val>
          <c:extLst>
            <c:ext xmlns:c16="http://schemas.microsoft.com/office/drawing/2014/chart" uri="{C3380CC4-5D6E-409C-BE32-E72D297353CC}">
              <c16:uniqueId val="{00000000-06AE-42F0-BE62-1B571509FCEA}"/>
            </c:ext>
          </c:extLst>
        </c:ser>
        <c:dLbls>
          <c:dLblPos val="outEnd"/>
          <c:showLegendKey val="0"/>
          <c:showVal val="1"/>
          <c:showCatName val="0"/>
          <c:showSerName val="0"/>
          <c:showPercent val="0"/>
          <c:showBubbleSize val="0"/>
        </c:dLbls>
        <c:gapWidth val="219"/>
        <c:overlap val="-27"/>
        <c:axId val="819986456"/>
        <c:axId val="819983832"/>
      </c:barChart>
      <c:catAx>
        <c:axId val="81998645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crossAx val="819983832"/>
        <c:crosses val="autoZero"/>
        <c:auto val="1"/>
        <c:lblAlgn val="ctr"/>
        <c:lblOffset val="100"/>
        <c:noMultiLvlLbl val="0"/>
      </c:catAx>
      <c:valAx>
        <c:axId val="819983832"/>
        <c:scaling>
          <c:orientation val="minMax"/>
          <c:max val="1"/>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crossAx val="81998645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legend>
    <c:plotVisOnly val="1"/>
    <c:dispBlanksAs val="gap"/>
    <c:showDLblsOverMax val="0"/>
  </c:chart>
  <c:spPr>
    <a:noFill/>
    <a:ln>
      <a:noFill/>
    </a:ln>
    <a:effectLst/>
  </c:spPr>
  <c:txPr>
    <a:bodyPr/>
    <a:lstStyle/>
    <a:p>
      <a:pPr>
        <a:defRPr/>
      </a:pPr>
      <a:endParaRPr lang="de-DE"/>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de-DE"/>
              <a:t>Model comparison </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de-DE"/>
        </a:p>
      </c:txPr>
    </c:title>
    <c:autoTitleDeleted val="0"/>
    <c:plotArea>
      <c:layout/>
      <c:barChart>
        <c:barDir val="col"/>
        <c:grouping val="clustered"/>
        <c:varyColors val="0"/>
        <c:ser>
          <c:idx val="0"/>
          <c:order val="0"/>
          <c:tx>
            <c:strRef>
              <c:f>Tabelle1!$B$1</c:f>
              <c:strCache>
                <c:ptCount val="1"/>
                <c:pt idx="0">
                  <c:v>KNN</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Tabelle1!$A$2:$A$4</c:f>
              <c:strCache>
                <c:ptCount val="3"/>
                <c:pt idx="0">
                  <c:v>Accuracy</c:v>
                </c:pt>
                <c:pt idx="1">
                  <c:v>Precision</c:v>
                </c:pt>
                <c:pt idx="2">
                  <c:v>Recall</c:v>
                </c:pt>
              </c:strCache>
            </c:strRef>
          </c:cat>
          <c:val>
            <c:numRef>
              <c:f>Tabelle1!$B$2:$B$4</c:f>
              <c:numCache>
                <c:formatCode>0%</c:formatCode>
                <c:ptCount val="3"/>
                <c:pt idx="0">
                  <c:v>0.55210000000000004</c:v>
                </c:pt>
                <c:pt idx="1">
                  <c:v>0.50570000000000004</c:v>
                </c:pt>
                <c:pt idx="2">
                  <c:v>0.35580000000000001</c:v>
                </c:pt>
              </c:numCache>
            </c:numRef>
          </c:val>
          <c:extLst>
            <c:ext xmlns:c16="http://schemas.microsoft.com/office/drawing/2014/chart" uri="{C3380CC4-5D6E-409C-BE32-E72D297353CC}">
              <c16:uniqueId val="{00000000-CB1C-4803-8449-D9D4C366A9FF}"/>
            </c:ext>
          </c:extLst>
        </c:ser>
        <c:ser>
          <c:idx val="1"/>
          <c:order val="1"/>
          <c:tx>
            <c:strRef>
              <c:f>Tabelle1!$C$1</c:f>
              <c:strCache>
                <c:ptCount val="1"/>
                <c:pt idx="0">
                  <c:v>Log. Regression</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Tabelle1!$A$2:$A$4</c:f>
              <c:strCache>
                <c:ptCount val="3"/>
                <c:pt idx="0">
                  <c:v>Accuracy</c:v>
                </c:pt>
                <c:pt idx="1">
                  <c:v>Precision</c:v>
                </c:pt>
                <c:pt idx="2">
                  <c:v>Recall</c:v>
                </c:pt>
              </c:strCache>
            </c:strRef>
          </c:cat>
          <c:val>
            <c:numRef>
              <c:f>Tabelle1!$C$2:$C$4</c:f>
              <c:numCache>
                <c:formatCode>0%</c:formatCode>
                <c:ptCount val="3"/>
                <c:pt idx="0">
                  <c:v>0.50790000000000002</c:v>
                </c:pt>
                <c:pt idx="1">
                  <c:v>0.51690000000000003</c:v>
                </c:pt>
                <c:pt idx="2">
                  <c:v>0.54830000000000001</c:v>
                </c:pt>
              </c:numCache>
            </c:numRef>
          </c:val>
          <c:extLst>
            <c:ext xmlns:c16="http://schemas.microsoft.com/office/drawing/2014/chart" uri="{C3380CC4-5D6E-409C-BE32-E72D297353CC}">
              <c16:uniqueId val="{00000001-CB1C-4803-8449-D9D4C366A9FF}"/>
            </c:ext>
          </c:extLst>
        </c:ser>
        <c:ser>
          <c:idx val="2"/>
          <c:order val="2"/>
          <c:tx>
            <c:strRef>
              <c:f>Tabelle1!$D$1</c:f>
              <c:strCache>
                <c:ptCount val="1"/>
                <c:pt idx="0">
                  <c:v>Random Forest</c:v>
                </c:pt>
              </c:strCache>
            </c:strRef>
          </c:tx>
          <c:spPr>
            <a:solidFill>
              <a:schemeClr val="accent5"/>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Tabelle1!$A$2:$A$4</c:f>
              <c:strCache>
                <c:ptCount val="3"/>
                <c:pt idx="0">
                  <c:v>Accuracy</c:v>
                </c:pt>
                <c:pt idx="1">
                  <c:v>Precision</c:v>
                </c:pt>
                <c:pt idx="2">
                  <c:v>Recall</c:v>
                </c:pt>
              </c:strCache>
            </c:strRef>
          </c:cat>
          <c:val>
            <c:numRef>
              <c:f>Tabelle1!$D$2:$D$4</c:f>
              <c:numCache>
                <c:formatCode>0%</c:formatCode>
                <c:ptCount val="3"/>
                <c:pt idx="0">
                  <c:v>0.55310000000000004</c:v>
                </c:pt>
                <c:pt idx="1">
                  <c:v>0.55500000000000005</c:v>
                </c:pt>
                <c:pt idx="2">
                  <c:v>0.5383</c:v>
                </c:pt>
              </c:numCache>
            </c:numRef>
          </c:val>
          <c:extLst>
            <c:ext xmlns:c16="http://schemas.microsoft.com/office/drawing/2014/chart" uri="{C3380CC4-5D6E-409C-BE32-E72D297353CC}">
              <c16:uniqueId val="{00000002-CB1C-4803-8449-D9D4C366A9FF}"/>
            </c:ext>
          </c:extLst>
        </c:ser>
        <c:ser>
          <c:idx val="3"/>
          <c:order val="3"/>
          <c:tx>
            <c:strRef>
              <c:f>Tabelle1!$E$1</c:f>
              <c:strCache>
                <c:ptCount val="1"/>
                <c:pt idx="0">
                  <c:v>SVM</c:v>
                </c:pt>
              </c:strCache>
            </c:strRef>
          </c:tx>
          <c:spPr>
            <a:solidFill>
              <a:schemeClr val="accent1">
                <a:lumMod val="6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Tabelle1!$A$2:$A$4</c:f>
              <c:strCache>
                <c:ptCount val="3"/>
                <c:pt idx="0">
                  <c:v>Accuracy</c:v>
                </c:pt>
                <c:pt idx="1">
                  <c:v>Precision</c:v>
                </c:pt>
                <c:pt idx="2">
                  <c:v>Recall</c:v>
                </c:pt>
              </c:strCache>
            </c:strRef>
          </c:cat>
          <c:val>
            <c:numRef>
              <c:f>Tabelle1!$E$2:$E$4</c:f>
              <c:numCache>
                <c:formatCode>0%</c:formatCode>
                <c:ptCount val="3"/>
                <c:pt idx="0">
                  <c:v>0.5</c:v>
                </c:pt>
                <c:pt idx="1">
                  <c:v>0.5</c:v>
                </c:pt>
                <c:pt idx="2">
                  <c:v>0</c:v>
                </c:pt>
              </c:numCache>
            </c:numRef>
          </c:val>
          <c:extLst>
            <c:ext xmlns:c16="http://schemas.microsoft.com/office/drawing/2014/chart" uri="{C3380CC4-5D6E-409C-BE32-E72D297353CC}">
              <c16:uniqueId val="{00000003-CB1C-4803-8449-D9D4C366A9FF}"/>
            </c:ext>
          </c:extLst>
        </c:ser>
        <c:ser>
          <c:idx val="4"/>
          <c:order val="4"/>
          <c:tx>
            <c:strRef>
              <c:f>Tabelle1!$F$1</c:f>
              <c:strCache>
                <c:ptCount val="1"/>
                <c:pt idx="0">
                  <c:v>XGBoost</c:v>
                </c:pt>
              </c:strCache>
            </c:strRef>
          </c:tx>
          <c:spPr>
            <a:solidFill>
              <a:schemeClr val="accent3">
                <a:lumMod val="6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Tabelle1!$A$2:$A$4</c:f>
              <c:strCache>
                <c:ptCount val="3"/>
                <c:pt idx="0">
                  <c:v>Accuracy</c:v>
                </c:pt>
                <c:pt idx="1">
                  <c:v>Precision</c:v>
                </c:pt>
                <c:pt idx="2">
                  <c:v>Recall</c:v>
                </c:pt>
              </c:strCache>
            </c:strRef>
          </c:cat>
          <c:val>
            <c:numRef>
              <c:f>Tabelle1!$F$2:$F$4</c:f>
              <c:numCache>
                <c:formatCode>0%</c:formatCode>
                <c:ptCount val="3"/>
                <c:pt idx="0">
                  <c:v>0.57499999999999996</c:v>
                </c:pt>
                <c:pt idx="1">
                  <c:v>0.57709999999999995</c:v>
                </c:pt>
                <c:pt idx="2">
                  <c:v>0.56169999999999998</c:v>
                </c:pt>
              </c:numCache>
            </c:numRef>
          </c:val>
          <c:extLst>
            <c:ext xmlns:c16="http://schemas.microsoft.com/office/drawing/2014/chart" uri="{C3380CC4-5D6E-409C-BE32-E72D297353CC}">
              <c16:uniqueId val="{00000004-CB1C-4803-8449-D9D4C366A9FF}"/>
            </c:ext>
          </c:extLst>
        </c:ser>
        <c:ser>
          <c:idx val="5"/>
          <c:order val="5"/>
          <c:tx>
            <c:strRef>
              <c:f>Tabelle1!$G$1</c:f>
              <c:strCache>
                <c:ptCount val="1"/>
                <c:pt idx="0">
                  <c:v>Gradient Boosted Tree</c:v>
                </c:pt>
              </c:strCache>
            </c:strRef>
          </c:tx>
          <c:spPr>
            <a:solidFill>
              <a:schemeClr val="accent5">
                <a:lumMod val="6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Tabelle1!$A$2:$A$4</c:f>
              <c:strCache>
                <c:ptCount val="3"/>
                <c:pt idx="0">
                  <c:v>Accuracy</c:v>
                </c:pt>
                <c:pt idx="1">
                  <c:v>Precision</c:v>
                </c:pt>
                <c:pt idx="2">
                  <c:v>Recall</c:v>
                </c:pt>
              </c:strCache>
            </c:strRef>
          </c:cat>
          <c:val>
            <c:numRef>
              <c:f>Tabelle1!$G$2:$G$4</c:f>
              <c:numCache>
                <c:formatCode>0%</c:formatCode>
                <c:ptCount val="3"/>
                <c:pt idx="0">
                  <c:v>0.50960000000000005</c:v>
                </c:pt>
                <c:pt idx="1">
                  <c:v>0.505</c:v>
                </c:pt>
                <c:pt idx="2">
                  <c:v>0.98829999999999996</c:v>
                </c:pt>
              </c:numCache>
            </c:numRef>
          </c:val>
          <c:extLst>
            <c:ext xmlns:c16="http://schemas.microsoft.com/office/drawing/2014/chart" uri="{C3380CC4-5D6E-409C-BE32-E72D297353CC}">
              <c16:uniqueId val="{00000000-06AE-42F0-BE62-1B571509FCEA}"/>
            </c:ext>
          </c:extLst>
        </c:ser>
        <c:dLbls>
          <c:dLblPos val="outEnd"/>
          <c:showLegendKey val="0"/>
          <c:showVal val="1"/>
          <c:showCatName val="0"/>
          <c:showSerName val="0"/>
          <c:showPercent val="0"/>
          <c:showBubbleSize val="0"/>
        </c:dLbls>
        <c:gapWidth val="219"/>
        <c:overlap val="-27"/>
        <c:axId val="819986456"/>
        <c:axId val="819983832"/>
      </c:barChart>
      <c:catAx>
        <c:axId val="81998645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crossAx val="819983832"/>
        <c:crosses val="autoZero"/>
        <c:auto val="1"/>
        <c:lblAlgn val="ctr"/>
        <c:lblOffset val="100"/>
        <c:noMultiLvlLbl val="0"/>
      </c:catAx>
      <c:valAx>
        <c:axId val="819983832"/>
        <c:scaling>
          <c:orientation val="minMax"/>
          <c:max val="1"/>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crossAx val="81998645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legend>
    <c:plotVisOnly val="1"/>
    <c:dispBlanksAs val="gap"/>
    <c:showDLblsOverMax val="0"/>
  </c:chart>
  <c:spPr>
    <a:noFill/>
    <a:ln>
      <a:noFill/>
    </a:ln>
    <a:effectLst/>
  </c:spPr>
  <c:txPr>
    <a:bodyPr/>
    <a:lstStyle/>
    <a:p>
      <a:pPr>
        <a:defRPr/>
      </a:pPr>
      <a:endParaRPr lang="de-DE"/>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kumimoji="0" lang="de-DE" sz="1862" b="0" i="0" u="none" strike="noStrike" kern="1200" cap="none" spc="0" normalizeH="0" baseline="0" noProof="0" dirty="0">
                <a:ln>
                  <a:noFill/>
                </a:ln>
                <a:solidFill>
                  <a:srgbClr val="000000">
                    <a:lumMod val="65000"/>
                    <a:lumOff val="35000"/>
                  </a:srgbClr>
                </a:solidFill>
                <a:effectLst/>
                <a:uLnTx/>
                <a:uFillTx/>
                <a:latin typeface="Tw Cen MT" panose="020B0502020104020203"/>
              </a:rPr>
              <a:t>Model </a:t>
            </a:r>
            <a:r>
              <a:rPr kumimoji="0" lang="de-DE" sz="1862" b="0" i="0" u="none" strike="noStrike" kern="1200" cap="none" spc="0" normalizeH="0" baseline="0" noProof="0" dirty="0" err="1">
                <a:ln>
                  <a:noFill/>
                </a:ln>
                <a:solidFill>
                  <a:srgbClr val="000000">
                    <a:lumMod val="65000"/>
                    <a:lumOff val="35000"/>
                  </a:srgbClr>
                </a:solidFill>
                <a:effectLst/>
                <a:uLnTx/>
                <a:uFillTx/>
                <a:latin typeface="Tw Cen MT" panose="020B0502020104020203"/>
              </a:rPr>
              <a:t>Comparison</a:t>
            </a:r>
            <a:r>
              <a:rPr kumimoji="0" lang="de-DE" sz="1862" b="0" i="0" u="none" strike="noStrike" kern="1200" cap="none" spc="0" normalizeH="0" baseline="0" noProof="0" dirty="0">
                <a:ln>
                  <a:noFill/>
                </a:ln>
                <a:solidFill>
                  <a:srgbClr val="000000">
                    <a:lumMod val="65000"/>
                    <a:lumOff val="35000"/>
                  </a:srgbClr>
                </a:solidFill>
                <a:effectLst/>
                <a:uLnTx/>
                <a:uFillTx/>
                <a:latin typeface="Tw Cen MT" panose="020B0502020104020203"/>
              </a:rPr>
              <a:t> </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de-DE"/>
        </a:p>
      </c:txPr>
    </c:title>
    <c:autoTitleDeleted val="0"/>
    <c:plotArea>
      <c:layout/>
      <c:barChart>
        <c:barDir val="col"/>
        <c:grouping val="clustered"/>
        <c:varyColors val="0"/>
        <c:ser>
          <c:idx val="0"/>
          <c:order val="0"/>
          <c:tx>
            <c:strRef>
              <c:f>Tabelle1!$B$1</c:f>
              <c:strCache>
                <c:ptCount val="1"/>
                <c:pt idx="0">
                  <c:v>Stacking all Models</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Tabelle1!$A$2:$A$4</c:f>
              <c:strCache>
                <c:ptCount val="3"/>
                <c:pt idx="0">
                  <c:v>Accuracy</c:v>
                </c:pt>
                <c:pt idx="1">
                  <c:v>Precision</c:v>
                </c:pt>
                <c:pt idx="2">
                  <c:v>Recall</c:v>
                </c:pt>
              </c:strCache>
            </c:strRef>
          </c:cat>
          <c:val>
            <c:numRef>
              <c:f>Tabelle1!$B$2:$B$4</c:f>
              <c:numCache>
                <c:formatCode>0%</c:formatCode>
                <c:ptCount val="3"/>
                <c:pt idx="0">
                  <c:v>0.67</c:v>
                </c:pt>
                <c:pt idx="1">
                  <c:v>0.68</c:v>
                </c:pt>
                <c:pt idx="2">
                  <c:v>0.7</c:v>
                </c:pt>
              </c:numCache>
            </c:numRef>
          </c:val>
          <c:extLst>
            <c:ext xmlns:c16="http://schemas.microsoft.com/office/drawing/2014/chart" uri="{C3380CC4-5D6E-409C-BE32-E72D297353CC}">
              <c16:uniqueId val="{00000000-2DAF-4E06-8C7E-2A736934AEBF}"/>
            </c:ext>
          </c:extLst>
        </c:ser>
        <c:ser>
          <c:idx val="1"/>
          <c:order val="1"/>
          <c:tx>
            <c:strRef>
              <c:f>Tabelle1!$C$1</c:f>
              <c:strCache>
                <c:ptCount val="1"/>
                <c:pt idx="0">
                  <c:v>Stacking XG RndForest2</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Tabelle1!$A$2:$A$4</c:f>
              <c:strCache>
                <c:ptCount val="3"/>
                <c:pt idx="0">
                  <c:v>Accuracy</c:v>
                </c:pt>
                <c:pt idx="1">
                  <c:v>Precision</c:v>
                </c:pt>
                <c:pt idx="2">
                  <c:v>Recall</c:v>
                </c:pt>
              </c:strCache>
            </c:strRef>
          </c:cat>
          <c:val>
            <c:numRef>
              <c:f>Tabelle1!$C$2:$C$4</c:f>
              <c:numCache>
                <c:formatCode>0%</c:formatCode>
                <c:ptCount val="3"/>
                <c:pt idx="0">
                  <c:v>0.69</c:v>
                </c:pt>
                <c:pt idx="1">
                  <c:v>0.68</c:v>
                </c:pt>
                <c:pt idx="2">
                  <c:v>0.7</c:v>
                </c:pt>
              </c:numCache>
            </c:numRef>
          </c:val>
          <c:extLst>
            <c:ext xmlns:c16="http://schemas.microsoft.com/office/drawing/2014/chart" uri="{C3380CC4-5D6E-409C-BE32-E72D297353CC}">
              <c16:uniqueId val="{00000001-2DAF-4E06-8C7E-2A736934AEBF}"/>
            </c:ext>
          </c:extLst>
        </c:ser>
        <c:ser>
          <c:idx val="2"/>
          <c:order val="2"/>
          <c:tx>
            <c:strRef>
              <c:f>Tabelle1!$D$1</c:f>
              <c:strCache>
                <c:ptCount val="1"/>
                <c:pt idx="0">
                  <c:v>XGBoost</c:v>
                </c:pt>
              </c:strCache>
            </c:strRef>
          </c:tx>
          <c:spPr>
            <a:solidFill>
              <a:schemeClr val="accent5"/>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Tabelle1!$A$2:$A$4</c:f>
              <c:strCache>
                <c:ptCount val="3"/>
                <c:pt idx="0">
                  <c:v>Accuracy</c:v>
                </c:pt>
                <c:pt idx="1">
                  <c:v>Precision</c:v>
                </c:pt>
                <c:pt idx="2">
                  <c:v>Recall</c:v>
                </c:pt>
              </c:strCache>
            </c:strRef>
          </c:cat>
          <c:val>
            <c:numRef>
              <c:f>Tabelle1!$D$2:$D$4</c:f>
              <c:numCache>
                <c:formatCode>0%</c:formatCode>
                <c:ptCount val="3"/>
                <c:pt idx="0">
                  <c:v>0.68220000000000003</c:v>
                </c:pt>
                <c:pt idx="1">
                  <c:v>0.67810000000000004</c:v>
                </c:pt>
                <c:pt idx="2">
                  <c:v>0.69489999999999996</c:v>
                </c:pt>
              </c:numCache>
            </c:numRef>
          </c:val>
          <c:extLst>
            <c:ext xmlns:c16="http://schemas.microsoft.com/office/drawing/2014/chart" uri="{C3380CC4-5D6E-409C-BE32-E72D297353CC}">
              <c16:uniqueId val="{00000002-2DAF-4E06-8C7E-2A736934AEBF}"/>
            </c:ext>
          </c:extLst>
        </c:ser>
        <c:ser>
          <c:idx val="3"/>
          <c:order val="3"/>
          <c:tx>
            <c:strRef>
              <c:f>Tabelle1!$E$1</c:f>
              <c:strCache>
                <c:ptCount val="1"/>
                <c:pt idx="0">
                  <c:v>Random Forest</c:v>
                </c:pt>
              </c:strCache>
            </c:strRef>
          </c:tx>
          <c:spPr>
            <a:solidFill>
              <a:schemeClr val="accent1">
                <a:lumMod val="6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Tabelle1!$A$2:$A$4</c:f>
              <c:strCache>
                <c:ptCount val="3"/>
                <c:pt idx="0">
                  <c:v>Accuracy</c:v>
                </c:pt>
                <c:pt idx="1">
                  <c:v>Precision</c:v>
                </c:pt>
                <c:pt idx="2">
                  <c:v>Recall</c:v>
                </c:pt>
              </c:strCache>
            </c:strRef>
          </c:cat>
          <c:val>
            <c:numRef>
              <c:f>Tabelle1!$E$2:$E$4</c:f>
              <c:numCache>
                <c:formatCode>0%</c:formatCode>
                <c:ptCount val="3"/>
                <c:pt idx="0">
                  <c:v>0.68</c:v>
                </c:pt>
                <c:pt idx="1">
                  <c:v>0.68</c:v>
                </c:pt>
                <c:pt idx="2">
                  <c:v>0.7</c:v>
                </c:pt>
              </c:numCache>
            </c:numRef>
          </c:val>
          <c:extLst>
            <c:ext xmlns:c16="http://schemas.microsoft.com/office/drawing/2014/chart" uri="{C3380CC4-5D6E-409C-BE32-E72D297353CC}">
              <c16:uniqueId val="{00000003-2DAF-4E06-8C7E-2A736934AEBF}"/>
            </c:ext>
          </c:extLst>
        </c:ser>
        <c:ser>
          <c:idx val="4"/>
          <c:order val="4"/>
          <c:tx>
            <c:strRef>
              <c:f>Tabelle1!$F$1</c:f>
              <c:strCache>
                <c:ptCount val="1"/>
                <c:pt idx="0">
                  <c:v>Voting All</c:v>
                </c:pt>
              </c:strCache>
            </c:strRef>
          </c:tx>
          <c:spPr>
            <a:solidFill>
              <a:schemeClr val="accent3">
                <a:lumMod val="6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Tabelle1!$A$2:$A$4</c:f>
              <c:strCache>
                <c:ptCount val="3"/>
                <c:pt idx="0">
                  <c:v>Accuracy</c:v>
                </c:pt>
                <c:pt idx="1">
                  <c:v>Precision</c:v>
                </c:pt>
                <c:pt idx="2">
                  <c:v>Recall</c:v>
                </c:pt>
              </c:strCache>
            </c:strRef>
          </c:cat>
          <c:val>
            <c:numRef>
              <c:f>Tabelle1!$F$2:$F$4</c:f>
              <c:numCache>
                <c:formatCode>0%</c:formatCode>
                <c:ptCount val="3"/>
                <c:pt idx="0">
                  <c:v>0.55000000000000004</c:v>
                </c:pt>
                <c:pt idx="1">
                  <c:v>0.75390000000000001</c:v>
                </c:pt>
                <c:pt idx="2">
                  <c:v>0.16</c:v>
                </c:pt>
              </c:numCache>
            </c:numRef>
          </c:val>
          <c:extLst>
            <c:ext xmlns:c16="http://schemas.microsoft.com/office/drawing/2014/chart" uri="{C3380CC4-5D6E-409C-BE32-E72D297353CC}">
              <c16:uniqueId val="{00000004-2DAF-4E06-8C7E-2A736934AEBF}"/>
            </c:ext>
          </c:extLst>
        </c:ser>
        <c:ser>
          <c:idx val="5"/>
          <c:order val="5"/>
          <c:tx>
            <c:strRef>
              <c:f>Tabelle1!$G$1</c:f>
              <c:strCache>
                <c:ptCount val="1"/>
                <c:pt idx="0">
                  <c:v>KNN</c:v>
                </c:pt>
              </c:strCache>
            </c:strRef>
          </c:tx>
          <c:spPr>
            <a:solidFill>
              <a:schemeClr val="accent5">
                <a:lumMod val="6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Tabelle1!$A$2:$A$4</c:f>
              <c:strCache>
                <c:ptCount val="3"/>
                <c:pt idx="0">
                  <c:v>Accuracy</c:v>
                </c:pt>
                <c:pt idx="1">
                  <c:v>Precision</c:v>
                </c:pt>
                <c:pt idx="2">
                  <c:v>Recall</c:v>
                </c:pt>
              </c:strCache>
            </c:strRef>
          </c:cat>
          <c:val>
            <c:numRef>
              <c:f>Tabelle1!$G$2:$G$4</c:f>
              <c:numCache>
                <c:formatCode>0%</c:formatCode>
                <c:ptCount val="3"/>
                <c:pt idx="0">
                  <c:v>0.6079</c:v>
                </c:pt>
                <c:pt idx="1">
                  <c:v>0.58720000000000006</c:v>
                </c:pt>
                <c:pt idx="2">
                  <c:v>0.72899999999999998</c:v>
                </c:pt>
              </c:numCache>
            </c:numRef>
          </c:val>
          <c:extLst>
            <c:ext xmlns:c16="http://schemas.microsoft.com/office/drawing/2014/chart" uri="{C3380CC4-5D6E-409C-BE32-E72D297353CC}">
              <c16:uniqueId val="{00000005-2DAF-4E06-8C7E-2A736934AEBF}"/>
            </c:ext>
          </c:extLst>
        </c:ser>
        <c:ser>
          <c:idx val="6"/>
          <c:order val="6"/>
          <c:tx>
            <c:strRef>
              <c:f>Tabelle1!$H$1</c:f>
              <c:strCache>
                <c:ptCount val="1"/>
                <c:pt idx="0">
                  <c:v>Log. Regression</c:v>
                </c:pt>
              </c:strCache>
            </c:strRef>
          </c:tx>
          <c:spPr>
            <a:solidFill>
              <a:schemeClr val="accent1">
                <a:lumMod val="80000"/>
                <a:lumOff val="2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Tabelle1!$A$2:$A$4</c:f>
              <c:strCache>
                <c:ptCount val="3"/>
                <c:pt idx="0">
                  <c:v>Accuracy</c:v>
                </c:pt>
                <c:pt idx="1">
                  <c:v>Precision</c:v>
                </c:pt>
                <c:pt idx="2">
                  <c:v>Recall</c:v>
                </c:pt>
              </c:strCache>
            </c:strRef>
          </c:cat>
          <c:val>
            <c:numRef>
              <c:f>Tabelle1!$H$2:$H$4</c:f>
              <c:numCache>
                <c:formatCode>0%</c:formatCode>
                <c:ptCount val="3"/>
                <c:pt idx="0">
                  <c:v>0.60740000000000005</c:v>
                </c:pt>
                <c:pt idx="1">
                  <c:v>0.5968</c:v>
                </c:pt>
                <c:pt idx="2">
                  <c:v>0.68710000000000004</c:v>
                </c:pt>
              </c:numCache>
            </c:numRef>
          </c:val>
          <c:extLst>
            <c:ext xmlns:c16="http://schemas.microsoft.com/office/drawing/2014/chart" uri="{C3380CC4-5D6E-409C-BE32-E72D297353CC}">
              <c16:uniqueId val="{00000006-2DAF-4E06-8C7E-2A736934AEBF}"/>
            </c:ext>
          </c:extLst>
        </c:ser>
        <c:ser>
          <c:idx val="7"/>
          <c:order val="7"/>
          <c:tx>
            <c:strRef>
              <c:f>Tabelle1!$I$1</c:f>
              <c:strCache>
                <c:ptCount val="1"/>
                <c:pt idx="0">
                  <c:v>Voting XG RndForest</c:v>
                </c:pt>
              </c:strCache>
            </c:strRef>
          </c:tx>
          <c:spPr>
            <a:solidFill>
              <a:schemeClr val="accent3">
                <a:lumMod val="80000"/>
                <a:lumOff val="2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Tabelle1!$A$2:$A$4</c:f>
              <c:strCache>
                <c:ptCount val="3"/>
                <c:pt idx="0">
                  <c:v>Accuracy</c:v>
                </c:pt>
                <c:pt idx="1">
                  <c:v>Precision</c:v>
                </c:pt>
                <c:pt idx="2">
                  <c:v>Recall</c:v>
                </c:pt>
              </c:strCache>
            </c:strRef>
          </c:cat>
          <c:val>
            <c:numRef>
              <c:f>Tabelle1!$I$2:$I$4</c:f>
              <c:numCache>
                <c:formatCode>0%</c:formatCode>
                <c:ptCount val="3"/>
                <c:pt idx="0">
                  <c:v>0.5</c:v>
                </c:pt>
                <c:pt idx="1">
                  <c:v>1</c:v>
                </c:pt>
                <c:pt idx="2">
                  <c:v>0</c:v>
                </c:pt>
              </c:numCache>
            </c:numRef>
          </c:val>
          <c:extLst>
            <c:ext xmlns:c16="http://schemas.microsoft.com/office/drawing/2014/chart" uri="{C3380CC4-5D6E-409C-BE32-E72D297353CC}">
              <c16:uniqueId val="{00000007-2DAF-4E06-8C7E-2A736934AEBF}"/>
            </c:ext>
          </c:extLst>
        </c:ser>
        <c:dLbls>
          <c:dLblPos val="outEnd"/>
          <c:showLegendKey val="0"/>
          <c:showVal val="1"/>
          <c:showCatName val="0"/>
          <c:showSerName val="0"/>
          <c:showPercent val="0"/>
          <c:showBubbleSize val="0"/>
        </c:dLbls>
        <c:gapWidth val="219"/>
        <c:axId val="1922890256"/>
        <c:axId val="1630652144"/>
      </c:barChart>
      <c:catAx>
        <c:axId val="192289025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crossAx val="1630652144"/>
        <c:crosses val="autoZero"/>
        <c:auto val="1"/>
        <c:lblAlgn val="ctr"/>
        <c:lblOffset val="100"/>
        <c:noMultiLvlLbl val="0"/>
      </c:catAx>
      <c:valAx>
        <c:axId val="1630652144"/>
        <c:scaling>
          <c:orientation val="minMax"/>
          <c:max val="1"/>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crossAx val="192289025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kumimoji="0" lang="de-DE" sz="1862" b="0" i="0" u="none" strike="noStrike" kern="1200" cap="none" spc="0" normalizeH="0" baseline="0" noProof="0" dirty="0">
                <a:ln>
                  <a:noFill/>
                </a:ln>
                <a:solidFill>
                  <a:srgbClr val="000000">
                    <a:lumMod val="65000"/>
                    <a:lumOff val="35000"/>
                  </a:srgbClr>
                </a:solidFill>
                <a:effectLst/>
                <a:uLnTx/>
                <a:uFillTx/>
                <a:latin typeface="Tw Cen MT" panose="020B0502020104020203"/>
              </a:rPr>
              <a:t>Model </a:t>
            </a:r>
            <a:r>
              <a:rPr kumimoji="0" lang="de-DE" sz="1862" b="0" i="0" u="none" strike="noStrike" kern="1200" cap="none" spc="0" normalizeH="0" baseline="0" noProof="0" dirty="0" err="1">
                <a:ln>
                  <a:noFill/>
                </a:ln>
                <a:solidFill>
                  <a:srgbClr val="000000">
                    <a:lumMod val="65000"/>
                    <a:lumOff val="35000"/>
                  </a:srgbClr>
                </a:solidFill>
                <a:effectLst/>
                <a:uLnTx/>
                <a:uFillTx/>
                <a:latin typeface="Tw Cen MT" panose="020B0502020104020203"/>
              </a:rPr>
              <a:t>weights</a:t>
            </a:r>
            <a:r>
              <a:rPr kumimoji="0" lang="de-DE" sz="1862" b="0" i="0" u="none" strike="noStrike" kern="1200" cap="none" spc="0" normalizeH="0" baseline="0" noProof="0" dirty="0">
                <a:ln>
                  <a:noFill/>
                </a:ln>
                <a:solidFill>
                  <a:srgbClr val="000000">
                    <a:lumMod val="65000"/>
                    <a:lumOff val="35000"/>
                  </a:srgbClr>
                </a:solidFill>
                <a:effectLst/>
                <a:uLnTx/>
                <a:uFillTx/>
                <a:latin typeface="Tw Cen MT" panose="020B0502020104020203"/>
              </a:rPr>
              <a:t> </a:t>
            </a:r>
            <a:r>
              <a:rPr kumimoji="0" lang="de-DE" sz="1862" b="0" i="0" u="none" strike="noStrike" kern="1200" cap="none" spc="0" normalizeH="0" baseline="0" noProof="0" dirty="0" err="1">
                <a:ln>
                  <a:noFill/>
                </a:ln>
                <a:solidFill>
                  <a:srgbClr val="000000">
                    <a:lumMod val="65000"/>
                    <a:lumOff val="35000"/>
                  </a:srgbClr>
                </a:solidFill>
                <a:effectLst/>
                <a:uLnTx/>
                <a:uFillTx/>
                <a:latin typeface="Tw Cen MT" panose="020B0502020104020203"/>
              </a:rPr>
              <a:t>Comparison</a:t>
            </a:r>
            <a:r>
              <a:rPr kumimoji="0" lang="de-DE" sz="1862" b="0" i="0" u="none" strike="noStrike" kern="1200" cap="none" spc="0" normalizeH="0" baseline="0" noProof="0" dirty="0">
                <a:ln>
                  <a:noFill/>
                </a:ln>
                <a:solidFill>
                  <a:srgbClr val="000000">
                    <a:lumMod val="65000"/>
                    <a:lumOff val="35000"/>
                  </a:srgbClr>
                </a:solidFill>
                <a:effectLst/>
                <a:uLnTx/>
                <a:uFillTx/>
                <a:latin typeface="Tw Cen MT" panose="020B0502020104020203"/>
              </a:rPr>
              <a:t> Random Forest Model </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de-DE"/>
        </a:p>
      </c:txPr>
    </c:title>
    <c:autoTitleDeleted val="0"/>
    <c:plotArea>
      <c:layout/>
      <c:barChart>
        <c:barDir val="col"/>
        <c:grouping val="clustered"/>
        <c:varyColors val="0"/>
        <c:ser>
          <c:idx val="0"/>
          <c:order val="0"/>
          <c:tx>
            <c:strRef>
              <c:f>Tabelle1!$B$1</c:f>
              <c:strCache>
                <c:ptCount val="1"/>
                <c:pt idx="0">
                  <c:v>average Popularity Main Artist </c:v>
                </c:pt>
              </c:strCache>
            </c:strRef>
          </c:tx>
          <c:spPr>
            <a:solidFill>
              <a:schemeClr val="accent1"/>
            </a:solidFill>
            <a:ln>
              <a:noFill/>
            </a:ln>
            <a:effectLst/>
          </c:spPr>
          <c:invertIfNegative val="0"/>
          <c:cat>
            <c:strRef>
              <c:f>Tabelle1!$A$2:$A$3</c:f>
              <c:strCache>
                <c:ptCount val="2"/>
                <c:pt idx="0">
                  <c:v>Weights first iteration</c:v>
                </c:pt>
                <c:pt idx="1">
                  <c:v>Weights second iteration</c:v>
                </c:pt>
              </c:strCache>
            </c:strRef>
          </c:cat>
          <c:val>
            <c:numRef>
              <c:f>Tabelle1!$B$2:$B$3</c:f>
              <c:numCache>
                <c:formatCode>0.000</c:formatCode>
                <c:ptCount val="2"/>
                <c:pt idx="0" formatCode="_-* #,##0.000_-;\-* #,##0.000_-;_-* &quot;-&quot;??_-;_-@_-">
                  <c:v>0</c:v>
                </c:pt>
                <c:pt idx="1">
                  <c:v>8.4919741035776805E-2</c:v>
                </c:pt>
              </c:numCache>
            </c:numRef>
          </c:val>
          <c:extLst>
            <c:ext xmlns:c16="http://schemas.microsoft.com/office/drawing/2014/chart" uri="{C3380CC4-5D6E-409C-BE32-E72D297353CC}">
              <c16:uniqueId val="{00000000-BA53-4FB2-B5FC-91EB07F98940}"/>
            </c:ext>
          </c:extLst>
        </c:ser>
        <c:ser>
          <c:idx val="1"/>
          <c:order val="1"/>
          <c:tx>
            <c:strRef>
              <c:f>Tabelle1!$C$1</c:f>
              <c:strCache>
                <c:ptCount val="1"/>
                <c:pt idx="0">
                  <c:v>average Follower Main Artist </c:v>
                </c:pt>
              </c:strCache>
            </c:strRef>
          </c:tx>
          <c:spPr>
            <a:solidFill>
              <a:schemeClr val="accent3"/>
            </a:solidFill>
            <a:ln>
              <a:noFill/>
            </a:ln>
            <a:effectLst/>
          </c:spPr>
          <c:invertIfNegative val="0"/>
          <c:cat>
            <c:strRef>
              <c:f>Tabelle1!$A$2:$A$3</c:f>
              <c:strCache>
                <c:ptCount val="2"/>
                <c:pt idx="0">
                  <c:v>Weights first iteration</c:v>
                </c:pt>
                <c:pt idx="1">
                  <c:v>Weights second iteration</c:v>
                </c:pt>
              </c:strCache>
            </c:strRef>
          </c:cat>
          <c:val>
            <c:numRef>
              <c:f>Tabelle1!$C$2:$C$3</c:f>
              <c:numCache>
                <c:formatCode>0.000</c:formatCode>
                <c:ptCount val="2"/>
                <c:pt idx="0" formatCode="_-* #,##0.000_-;\-* #,##0.000_-;_-* &quot;-&quot;??_-;_-@_-">
                  <c:v>0</c:v>
                </c:pt>
                <c:pt idx="1">
                  <c:v>7.6902151035924501E-2</c:v>
                </c:pt>
              </c:numCache>
            </c:numRef>
          </c:val>
          <c:extLst>
            <c:ext xmlns:c16="http://schemas.microsoft.com/office/drawing/2014/chart" uri="{C3380CC4-5D6E-409C-BE32-E72D297353CC}">
              <c16:uniqueId val="{00000001-BA53-4FB2-B5FC-91EB07F98940}"/>
            </c:ext>
          </c:extLst>
        </c:ser>
        <c:ser>
          <c:idx val="2"/>
          <c:order val="2"/>
          <c:tx>
            <c:strRef>
              <c:f>Tabelle1!$D$1</c:f>
              <c:strCache>
                <c:ptCount val="1"/>
                <c:pt idx="0">
                  <c:v>minimum Follower main Artist</c:v>
                </c:pt>
              </c:strCache>
            </c:strRef>
          </c:tx>
          <c:spPr>
            <a:solidFill>
              <a:schemeClr val="accent5"/>
            </a:solidFill>
            <a:ln>
              <a:noFill/>
            </a:ln>
            <a:effectLst/>
          </c:spPr>
          <c:invertIfNegative val="0"/>
          <c:cat>
            <c:strRef>
              <c:f>Tabelle1!$A$2:$A$3</c:f>
              <c:strCache>
                <c:ptCount val="2"/>
                <c:pt idx="0">
                  <c:v>Weights first iteration</c:v>
                </c:pt>
                <c:pt idx="1">
                  <c:v>Weights second iteration</c:v>
                </c:pt>
              </c:strCache>
            </c:strRef>
          </c:cat>
          <c:val>
            <c:numRef>
              <c:f>Tabelle1!$D$2:$D$3</c:f>
              <c:numCache>
                <c:formatCode>0.000</c:formatCode>
                <c:ptCount val="2"/>
                <c:pt idx="0" formatCode="_-* #,##0.000_-;\-* #,##0.000_-;_-* &quot;-&quot;??_-;_-@_-">
                  <c:v>0</c:v>
                </c:pt>
                <c:pt idx="1">
                  <c:v>6.2895379116795005E-2</c:v>
                </c:pt>
              </c:numCache>
            </c:numRef>
          </c:val>
          <c:extLst>
            <c:ext xmlns:c16="http://schemas.microsoft.com/office/drawing/2014/chart" uri="{C3380CC4-5D6E-409C-BE32-E72D297353CC}">
              <c16:uniqueId val="{00000002-BA53-4FB2-B5FC-91EB07F98940}"/>
            </c:ext>
          </c:extLst>
        </c:ser>
        <c:ser>
          <c:idx val="3"/>
          <c:order val="3"/>
          <c:tx>
            <c:strRef>
              <c:f>Tabelle1!$E$1</c:f>
              <c:strCache>
                <c:ptCount val="1"/>
                <c:pt idx="0">
                  <c:v>loudness</c:v>
                </c:pt>
              </c:strCache>
            </c:strRef>
          </c:tx>
          <c:spPr>
            <a:solidFill>
              <a:schemeClr val="accent1">
                <a:lumMod val="60000"/>
              </a:schemeClr>
            </a:solidFill>
            <a:ln>
              <a:noFill/>
            </a:ln>
            <a:effectLst/>
          </c:spPr>
          <c:invertIfNegative val="0"/>
          <c:cat>
            <c:strRef>
              <c:f>Tabelle1!$A$2:$A$3</c:f>
              <c:strCache>
                <c:ptCount val="2"/>
                <c:pt idx="0">
                  <c:v>Weights first iteration</c:v>
                </c:pt>
                <c:pt idx="1">
                  <c:v>Weights second iteration</c:v>
                </c:pt>
              </c:strCache>
            </c:strRef>
          </c:cat>
          <c:val>
            <c:numRef>
              <c:f>Tabelle1!$E$2:$E$3</c:f>
              <c:numCache>
                <c:formatCode>0.000</c:formatCode>
                <c:ptCount val="2"/>
                <c:pt idx="0" formatCode="_-* #,##0.000_-;\-* #,##0.000_-;_-* &quot;-&quot;??_-;_-@_-">
                  <c:v>0.13800000000000001</c:v>
                </c:pt>
                <c:pt idx="1">
                  <c:v>5.7205244354562201E-2</c:v>
                </c:pt>
              </c:numCache>
            </c:numRef>
          </c:val>
          <c:extLst>
            <c:ext xmlns:c16="http://schemas.microsoft.com/office/drawing/2014/chart" uri="{C3380CC4-5D6E-409C-BE32-E72D297353CC}">
              <c16:uniqueId val="{00000003-BA53-4FB2-B5FC-91EB07F98940}"/>
            </c:ext>
          </c:extLst>
        </c:ser>
        <c:ser>
          <c:idx val="4"/>
          <c:order val="4"/>
          <c:tx>
            <c:strRef>
              <c:f>Tabelle1!$F$1</c:f>
              <c:strCache>
                <c:ptCount val="1"/>
                <c:pt idx="0">
                  <c:v>maximum Follower Main artist</c:v>
                </c:pt>
              </c:strCache>
            </c:strRef>
          </c:tx>
          <c:spPr>
            <a:solidFill>
              <a:schemeClr val="accent3">
                <a:lumMod val="60000"/>
              </a:schemeClr>
            </a:solidFill>
            <a:ln>
              <a:noFill/>
            </a:ln>
            <a:effectLst/>
          </c:spPr>
          <c:invertIfNegative val="0"/>
          <c:cat>
            <c:strRef>
              <c:f>Tabelle1!$A$2:$A$3</c:f>
              <c:strCache>
                <c:ptCount val="2"/>
                <c:pt idx="0">
                  <c:v>Weights first iteration</c:v>
                </c:pt>
                <c:pt idx="1">
                  <c:v>Weights second iteration</c:v>
                </c:pt>
              </c:strCache>
            </c:strRef>
          </c:cat>
          <c:val>
            <c:numRef>
              <c:f>Tabelle1!$F$2:$F$3</c:f>
              <c:numCache>
                <c:formatCode>0.000</c:formatCode>
                <c:ptCount val="2"/>
                <c:pt idx="0" formatCode="_-* #,##0.000_-;\-* #,##0.000_-;_-* &quot;-&quot;??_-;_-@_-">
                  <c:v>0</c:v>
                </c:pt>
                <c:pt idx="1">
                  <c:v>5.60296176787137E-2</c:v>
                </c:pt>
              </c:numCache>
            </c:numRef>
          </c:val>
          <c:extLst>
            <c:ext xmlns:c16="http://schemas.microsoft.com/office/drawing/2014/chart" uri="{C3380CC4-5D6E-409C-BE32-E72D297353CC}">
              <c16:uniqueId val="{00000004-BA53-4FB2-B5FC-91EB07F98940}"/>
            </c:ext>
          </c:extLst>
        </c:ser>
        <c:ser>
          <c:idx val="5"/>
          <c:order val="5"/>
          <c:tx>
            <c:strRef>
              <c:f>Tabelle1!$G$1</c:f>
              <c:strCache>
                <c:ptCount val="1"/>
                <c:pt idx="0">
                  <c:v>tempo</c:v>
                </c:pt>
              </c:strCache>
            </c:strRef>
          </c:tx>
          <c:spPr>
            <a:solidFill>
              <a:schemeClr val="accent5">
                <a:lumMod val="60000"/>
              </a:schemeClr>
            </a:solidFill>
            <a:ln>
              <a:noFill/>
            </a:ln>
            <a:effectLst/>
          </c:spPr>
          <c:invertIfNegative val="0"/>
          <c:cat>
            <c:strRef>
              <c:f>Tabelle1!$A$2:$A$3</c:f>
              <c:strCache>
                <c:ptCount val="2"/>
                <c:pt idx="0">
                  <c:v>Weights first iteration</c:v>
                </c:pt>
                <c:pt idx="1">
                  <c:v>Weights second iteration</c:v>
                </c:pt>
              </c:strCache>
            </c:strRef>
          </c:cat>
          <c:val>
            <c:numRef>
              <c:f>Tabelle1!$G$2:$G$3</c:f>
              <c:numCache>
                <c:formatCode>0.000</c:formatCode>
                <c:ptCount val="2"/>
                <c:pt idx="0" formatCode="_-* #,##0.000_-;\-* #,##0.000_-;_-* &quot;-&quot;??_-;_-@_-">
                  <c:v>0.124</c:v>
                </c:pt>
                <c:pt idx="1">
                  <c:v>5.3382930916454199E-2</c:v>
                </c:pt>
              </c:numCache>
            </c:numRef>
          </c:val>
          <c:extLst>
            <c:ext xmlns:c16="http://schemas.microsoft.com/office/drawing/2014/chart" uri="{C3380CC4-5D6E-409C-BE32-E72D297353CC}">
              <c16:uniqueId val="{00000005-BA53-4FB2-B5FC-91EB07F98940}"/>
            </c:ext>
          </c:extLst>
        </c:ser>
        <c:ser>
          <c:idx val="6"/>
          <c:order val="6"/>
          <c:tx>
            <c:strRef>
              <c:f>Tabelle1!$H$1</c:f>
              <c:strCache>
                <c:ptCount val="1"/>
                <c:pt idx="0">
                  <c:v>popularity</c:v>
                </c:pt>
              </c:strCache>
            </c:strRef>
          </c:tx>
          <c:spPr>
            <a:solidFill>
              <a:schemeClr val="accent1">
                <a:lumMod val="80000"/>
                <a:lumOff val="20000"/>
              </a:schemeClr>
            </a:solidFill>
            <a:ln>
              <a:noFill/>
            </a:ln>
            <a:effectLst/>
          </c:spPr>
          <c:invertIfNegative val="0"/>
          <c:cat>
            <c:strRef>
              <c:f>Tabelle1!$A$2:$A$3</c:f>
              <c:strCache>
                <c:ptCount val="2"/>
                <c:pt idx="0">
                  <c:v>Weights first iteration</c:v>
                </c:pt>
                <c:pt idx="1">
                  <c:v>Weights second iteration</c:v>
                </c:pt>
              </c:strCache>
            </c:strRef>
          </c:cat>
          <c:val>
            <c:numRef>
              <c:f>Tabelle1!$H$2:$H$3</c:f>
              <c:numCache>
                <c:formatCode>0.000</c:formatCode>
                <c:ptCount val="2"/>
                <c:pt idx="0" formatCode="_-* #,##0.000_-;\-* #,##0.000_-;_-* &quot;-&quot;??_-;_-@_-">
                  <c:v>0</c:v>
                </c:pt>
                <c:pt idx="1">
                  <c:v>4.70968172734006E-2</c:v>
                </c:pt>
              </c:numCache>
            </c:numRef>
          </c:val>
          <c:extLst>
            <c:ext xmlns:c16="http://schemas.microsoft.com/office/drawing/2014/chart" uri="{C3380CC4-5D6E-409C-BE32-E72D297353CC}">
              <c16:uniqueId val="{00000006-BA53-4FB2-B5FC-91EB07F98940}"/>
            </c:ext>
          </c:extLst>
        </c:ser>
        <c:ser>
          <c:idx val="7"/>
          <c:order val="7"/>
          <c:tx>
            <c:strRef>
              <c:f>Tabelle1!$I$1</c:f>
              <c:strCache>
                <c:ptCount val="1"/>
                <c:pt idx="0">
                  <c:v>danceability</c:v>
                </c:pt>
              </c:strCache>
            </c:strRef>
          </c:tx>
          <c:spPr>
            <a:solidFill>
              <a:schemeClr val="accent3">
                <a:lumMod val="80000"/>
                <a:lumOff val="20000"/>
              </a:schemeClr>
            </a:solidFill>
            <a:ln>
              <a:noFill/>
            </a:ln>
            <a:effectLst/>
          </c:spPr>
          <c:invertIfNegative val="0"/>
          <c:cat>
            <c:strRef>
              <c:f>Tabelle1!$A$2:$A$3</c:f>
              <c:strCache>
                <c:ptCount val="2"/>
                <c:pt idx="0">
                  <c:v>Weights first iteration</c:v>
                </c:pt>
                <c:pt idx="1">
                  <c:v>Weights second iteration</c:v>
                </c:pt>
              </c:strCache>
            </c:strRef>
          </c:cat>
          <c:val>
            <c:numRef>
              <c:f>Tabelle1!$I$2:$I$3</c:f>
              <c:numCache>
                <c:formatCode>0.000</c:formatCode>
                <c:ptCount val="2"/>
                <c:pt idx="0" formatCode="_-* #,##0.000_-;\-* #,##0.000_-;_-* &quot;-&quot;??_-;_-@_-">
                  <c:v>9.5000000000000001E-2</c:v>
                </c:pt>
                <c:pt idx="1">
                  <c:v>4.5684141731632502E-2</c:v>
                </c:pt>
              </c:numCache>
            </c:numRef>
          </c:val>
          <c:extLst>
            <c:ext xmlns:c16="http://schemas.microsoft.com/office/drawing/2014/chart" uri="{C3380CC4-5D6E-409C-BE32-E72D297353CC}">
              <c16:uniqueId val="{00000007-BA53-4FB2-B5FC-91EB07F98940}"/>
            </c:ext>
          </c:extLst>
        </c:ser>
        <c:ser>
          <c:idx val="8"/>
          <c:order val="8"/>
          <c:tx>
            <c:strRef>
              <c:f>Tabelle1!$J$1</c:f>
              <c:strCache>
                <c:ptCount val="1"/>
                <c:pt idx="0">
                  <c:v>median Follower main artist</c:v>
                </c:pt>
              </c:strCache>
            </c:strRef>
          </c:tx>
          <c:spPr>
            <a:solidFill>
              <a:schemeClr val="accent5">
                <a:lumMod val="80000"/>
                <a:lumOff val="20000"/>
              </a:schemeClr>
            </a:solidFill>
            <a:ln>
              <a:noFill/>
            </a:ln>
            <a:effectLst/>
          </c:spPr>
          <c:invertIfNegative val="0"/>
          <c:cat>
            <c:strRef>
              <c:f>Tabelle1!$A$2:$A$3</c:f>
              <c:strCache>
                <c:ptCount val="2"/>
                <c:pt idx="0">
                  <c:v>Weights first iteration</c:v>
                </c:pt>
                <c:pt idx="1">
                  <c:v>Weights second iteration</c:v>
                </c:pt>
              </c:strCache>
            </c:strRef>
          </c:cat>
          <c:val>
            <c:numRef>
              <c:f>Tabelle1!$J$2:$J$3</c:f>
              <c:numCache>
                <c:formatCode>0.000</c:formatCode>
                <c:ptCount val="2"/>
                <c:pt idx="0" formatCode="_-* #,##0.000_-;\-* #,##0.000_-;_-* &quot;-&quot;??_-;_-@_-">
                  <c:v>0</c:v>
                </c:pt>
                <c:pt idx="1">
                  <c:v>4.2419393952027699E-2</c:v>
                </c:pt>
              </c:numCache>
            </c:numRef>
          </c:val>
          <c:extLst>
            <c:ext xmlns:c16="http://schemas.microsoft.com/office/drawing/2014/chart" uri="{C3380CC4-5D6E-409C-BE32-E72D297353CC}">
              <c16:uniqueId val="{00000008-BA53-4FB2-B5FC-91EB07F98940}"/>
            </c:ext>
          </c:extLst>
        </c:ser>
        <c:ser>
          <c:idx val="9"/>
          <c:order val="9"/>
          <c:tx>
            <c:strRef>
              <c:f>Tabelle1!$K$1</c:f>
              <c:strCache>
                <c:ptCount val="1"/>
                <c:pt idx="0">
                  <c:v>median(Popularity Main Artist)</c:v>
                </c:pt>
              </c:strCache>
            </c:strRef>
          </c:tx>
          <c:spPr>
            <a:solidFill>
              <a:schemeClr val="accent1">
                <a:lumMod val="80000"/>
              </a:schemeClr>
            </a:solidFill>
            <a:ln>
              <a:noFill/>
            </a:ln>
            <a:effectLst/>
          </c:spPr>
          <c:invertIfNegative val="0"/>
          <c:cat>
            <c:strRef>
              <c:f>Tabelle1!$A$2:$A$3</c:f>
              <c:strCache>
                <c:ptCount val="2"/>
                <c:pt idx="0">
                  <c:v>Weights first iteration</c:v>
                </c:pt>
                <c:pt idx="1">
                  <c:v>Weights second iteration</c:v>
                </c:pt>
              </c:strCache>
            </c:strRef>
          </c:cat>
          <c:val>
            <c:numRef>
              <c:f>Tabelle1!$K$2:$K$3</c:f>
              <c:numCache>
                <c:formatCode>0.000</c:formatCode>
                <c:ptCount val="2"/>
                <c:pt idx="0" formatCode="_-* #,##0.000_-;\-* #,##0.000_-;_-* &quot;-&quot;??_-;_-@_-">
                  <c:v>0</c:v>
                </c:pt>
                <c:pt idx="1">
                  <c:v>4.1774115567461897E-2</c:v>
                </c:pt>
              </c:numCache>
            </c:numRef>
          </c:val>
          <c:extLst>
            <c:ext xmlns:c16="http://schemas.microsoft.com/office/drawing/2014/chart" uri="{C3380CC4-5D6E-409C-BE32-E72D297353CC}">
              <c16:uniqueId val="{00000009-BA53-4FB2-B5FC-91EB07F98940}"/>
            </c:ext>
          </c:extLst>
        </c:ser>
        <c:ser>
          <c:idx val="10"/>
          <c:order val="10"/>
          <c:tx>
            <c:strRef>
              <c:f>Tabelle1!$L$1</c:f>
              <c:strCache>
                <c:ptCount val="1"/>
                <c:pt idx="0">
                  <c:v>maximum(Popularity Main Artist)</c:v>
                </c:pt>
              </c:strCache>
            </c:strRef>
          </c:tx>
          <c:spPr>
            <a:solidFill>
              <a:schemeClr val="accent3">
                <a:lumMod val="80000"/>
              </a:schemeClr>
            </a:solidFill>
            <a:ln>
              <a:noFill/>
            </a:ln>
            <a:effectLst/>
          </c:spPr>
          <c:invertIfNegative val="0"/>
          <c:cat>
            <c:strRef>
              <c:f>Tabelle1!$A$2:$A$3</c:f>
              <c:strCache>
                <c:ptCount val="2"/>
                <c:pt idx="0">
                  <c:v>Weights first iteration</c:v>
                </c:pt>
                <c:pt idx="1">
                  <c:v>Weights second iteration</c:v>
                </c:pt>
              </c:strCache>
            </c:strRef>
          </c:cat>
          <c:val>
            <c:numRef>
              <c:f>Tabelle1!$L$2:$L$3</c:f>
              <c:numCache>
                <c:formatCode>0.000</c:formatCode>
                <c:ptCount val="2"/>
                <c:pt idx="0" formatCode="_-* #,##0.000_-;\-* #,##0.000_-;_-* &quot;-&quot;??_-;_-@_-">
                  <c:v>0</c:v>
                </c:pt>
                <c:pt idx="1">
                  <c:v>4.1629085187086003E-2</c:v>
                </c:pt>
              </c:numCache>
            </c:numRef>
          </c:val>
          <c:extLst>
            <c:ext xmlns:c16="http://schemas.microsoft.com/office/drawing/2014/chart" uri="{C3380CC4-5D6E-409C-BE32-E72D297353CC}">
              <c16:uniqueId val="{0000000A-BA53-4FB2-B5FC-91EB07F98940}"/>
            </c:ext>
          </c:extLst>
        </c:ser>
        <c:ser>
          <c:idx val="11"/>
          <c:order val="11"/>
          <c:tx>
            <c:strRef>
              <c:f>Tabelle1!$M$1</c:f>
              <c:strCache>
                <c:ptCount val="1"/>
                <c:pt idx="0">
                  <c:v>energy</c:v>
                </c:pt>
              </c:strCache>
            </c:strRef>
          </c:tx>
          <c:spPr>
            <a:solidFill>
              <a:schemeClr val="accent5">
                <a:lumMod val="80000"/>
              </a:schemeClr>
            </a:solidFill>
            <a:ln>
              <a:noFill/>
            </a:ln>
            <a:effectLst/>
          </c:spPr>
          <c:invertIfNegative val="0"/>
          <c:cat>
            <c:strRef>
              <c:f>Tabelle1!$A$2:$A$3</c:f>
              <c:strCache>
                <c:ptCount val="2"/>
                <c:pt idx="0">
                  <c:v>Weights first iteration</c:v>
                </c:pt>
                <c:pt idx="1">
                  <c:v>Weights second iteration</c:v>
                </c:pt>
              </c:strCache>
            </c:strRef>
          </c:cat>
          <c:val>
            <c:numRef>
              <c:f>Tabelle1!$M$2:$M$3</c:f>
              <c:numCache>
                <c:formatCode>0.000</c:formatCode>
                <c:ptCount val="2"/>
                <c:pt idx="0" formatCode="_-* #,##0.000_-;\-* #,##0.000_-;_-* &quot;-&quot;??_-;_-@_-">
                  <c:v>8.7999999999999995E-2</c:v>
                </c:pt>
                <c:pt idx="1">
                  <c:v>4.14965676809965E-2</c:v>
                </c:pt>
              </c:numCache>
            </c:numRef>
          </c:val>
          <c:extLst>
            <c:ext xmlns:c16="http://schemas.microsoft.com/office/drawing/2014/chart" uri="{C3380CC4-5D6E-409C-BE32-E72D297353CC}">
              <c16:uniqueId val="{0000000B-BA53-4FB2-B5FC-91EB07F98940}"/>
            </c:ext>
          </c:extLst>
        </c:ser>
        <c:ser>
          <c:idx val="12"/>
          <c:order val="12"/>
          <c:tx>
            <c:strRef>
              <c:f>Tabelle1!$N$1</c:f>
              <c:strCache>
                <c:ptCount val="1"/>
                <c:pt idx="0">
                  <c:v>speechiness</c:v>
                </c:pt>
              </c:strCache>
            </c:strRef>
          </c:tx>
          <c:spPr>
            <a:solidFill>
              <a:schemeClr val="accent1">
                <a:lumMod val="60000"/>
                <a:lumOff val="40000"/>
              </a:schemeClr>
            </a:solidFill>
            <a:ln>
              <a:noFill/>
            </a:ln>
            <a:effectLst/>
          </c:spPr>
          <c:invertIfNegative val="0"/>
          <c:cat>
            <c:strRef>
              <c:f>Tabelle1!$A$2:$A$3</c:f>
              <c:strCache>
                <c:ptCount val="2"/>
                <c:pt idx="0">
                  <c:v>Weights first iteration</c:v>
                </c:pt>
                <c:pt idx="1">
                  <c:v>Weights second iteration</c:v>
                </c:pt>
              </c:strCache>
            </c:strRef>
          </c:cat>
          <c:val>
            <c:numRef>
              <c:f>Tabelle1!$N$2:$N$3</c:f>
              <c:numCache>
                <c:formatCode>0.000</c:formatCode>
                <c:ptCount val="2"/>
                <c:pt idx="0" formatCode="_-* #,##0.000_-;\-* #,##0.000_-;_-* &quot;-&quot;??_-;_-@_-">
                  <c:v>8.1000000000000003E-2</c:v>
                </c:pt>
                <c:pt idx="1">
                  <c:v>3.6560431720682803E-2</c:v>
                </c:pt>
              </c:numCache>
            </c:numRef>
          </c:val>
          <c:extLst>
            <c:ext xmlns:c16="http://schemas.microsoft.com/office/drawing/2014/chart" uri="{C3380CC4-5D6E-409C-BE32-E72D297353CC}">
              <c16:uniqueId val="{0000000C-BA53-4FB2-B5FC-91EB07F98940}"/>
            </c:ext>
          </c:extLst>
        </c:ser>
        <c:ser>
          <c:idx val="13"/>
          <c:order val="13"/>
          <c:tx>
            <c:strRef>
              <c:f>Tabelle1!$O$1</c:f>
              <c:strCache>
                <c:ptCount val="1"/>
                <c:pt idx="0">
                  <c:v>variance(Popularity Main Artist)</c:v>
                </c:pt>
              </c:strCache>
            </c:strRef>
          </c:tx>
          <c:spPr>
            <a:solidFill>
              <a:schemeClr val="accent3">
                <a:lumMod val="60000"/>
                <a:lumOff val="40000"/>
              </a:schemeClr>
            </a:solidFill>
            <a:ln>
              <a:noFill/>
            </a:ln>
            <a:effectLst/>
          </c:spPr>
          <c:invertIfNegative val="0"/>
          <c:cat>
            <c:strRef>
              <c:f>Tabelle1!$A$2:$A$3</c:f>
              <c:strCache>
                <c:ptCount val="2"/>
                <c:pt idx="0">
                  <c:v>Weights first iteration</c:v>
                </c:pt>
                <c:pt idx="1">
                  <c:v>Weights second iteration</c:v>
                </c:pt>
              </c:strCache>
            </c:strRef>
          </c:cat>
          <c:val>
            <c:numRef>
              <c:f>Tabelle1!$O$2:$O$3</c:f>
              <c:numCache>
                <c:formatCode>0.000</c:formatCode>
                <c:ptCount val="2"/>
                <c:pt idx="0" formatCode="_-* #,##0.000_-;\-* #,##0.000_-;_-* &quot;-&quot;??_-;_-@_-">
                  <c:v>0</c:v>
                </c:pt>
                <c:pt idx="1">
                  <c:v>3.6013845182396101E-2</c:v>
                </c:pt>
              </c:numCache>
            </c:numRef>
          </c:val>
          <c:extLst>
            <c:ext xmlns:c16="http://schemas.microsoft.com/office/drawing/2014/chart" uri="{C3380CC4-5D6E-409C-BE32-E72D297353CC}">
              <c16:uniqueId val="{0000000D-BA53-4FB2-B5FC-91EB07F98940}"/>
            </c:ext>
          </c:extLst>
        </c:ser>
        <c:ser>
          <c:idx val="14"/>
          <c:order val="14"/>
          <c:tx>
            <c:strRef>
              <c:f>Tabelle1!$P$1</c:f>
              <c:strCache>
                <c:ptCount val="1"/>
                <c:pt idx="0">
                  <c:v>acousticness</c:v>
                </c:pt>
              </c:strCache>
            </c:strRef>
          </c:tx>
          <c:spPr>
            <a:solidFill>
              <a:schemeClr val="accent5">
                <a:lumMod val="60000"/>
                <a:lumOff val="40000"/>
              </a:schemeClr>
            </a:solidFill>
            <a:ln>
              <a:noFill/>
            </a:ln>
            <a:effectLst/>
          </c:spPr>
          <c:invertIfNegative val="0"/>
          <c:cat>
            <c:strRef>
              <c:f>Tabelle1!$A$2:$A$3</c:f>
              <c:strCache>
                <c:ptCount val="2"/>
                <c:pt idx="0">
                  <c:v>Weights first iteration</c:v>
                </c:pt>
                <c:pt idx="1">
                  <c:v>Weights second iteration</c:v>
                </c:pt>
              </c:strCache>
            </c:strRef>
          </c:cat>
          <c:val>
            <c:numRef>
              <c:f>Tabelle1!$P$2:$P$3</c:f>
              <c:numCache>
                <c:formatCode>0.000</c:formatCode>
                <c:ptCount val="2"/>
                <c:pt idx="0" formatCode="_-* #,##0.000_-;\-* #,##0.000_-;_-* &quot;-&quot;??_-;_-@_-">
                  <c:v>8.5999999999999993E-2</c:v>
                </c:pt>
                <c:pt idx="1">
                  <c:v>3.4531052410420197E-2</c:v>
                </c:pt>
              </c:numCache>
            </c:numRef>
          </c:val>
          <c:extLst>
            <c:ext xmlns:c16="http://schemas.microsoft.com/office/drawing/2014/chart" uri="{C3380CC4-5D6E-409C-BE32-E72D297353CC}">
              <c16:uniqueId val="{0000000E-BA53-4FB2-B5FC-91EB07F98940}"/>
            </c:ext>
          </c:extLst>
        </c:ser>
        <c:ser>
          <c:idx val="15"/>
          <c:order val="15"/>
          <c:tx>
            <c:strRef>
              <c:f>Tabelle1!$Q$1</c:f>
              <c:strCache>
                <c:ptCount val="1"/>
                <c:pt idx="0">
                  <c:v>minimum(Popularity Main Artist)</c:v>
                </c:pt>
              </c:strCache>
            </c:strRef>
          </c:tx>
          <c:spPr>
            <a:solidFill>
              <a:schemeClr val="accent1">
                <a:lumMod val="50000"/>
              </a:schemeClr>
            </a:solidFill>
            <a:ln>
              <a:noFill/>
            </a:ln>
            <a:effectLst/>
          </c:spPr>
          <c:invertIfNegative val="0"/>
          <c:cat>
            <c:strRef>
              <c:f>Tabelle1!$A$2:$A$3</c:f>
              <c:strCache>
                <c:ptCount val="2"/>
                <c:pt idx="0">
                  <c:v>Weights first iteration</c:v>
                </c:pt>
                <c:pt idx="1">
                  <c:v>Weights second iteration</c:v>
                </c:pt>
              </c:strCache>
            </c:strRef>
          </c:cat>
          <c:val>
            <c:numRef>
              <c:f>Tabelle1!$Q$2:$Q$3</c:f>
              <c:numCache>
                <c:formatCode>0.000</c:formatCode>
                <c:ptCount val="2"/>
                <c:pt idx="0" formatCode="_-* #,##0.000_-;\-* #,##0.000_-;_-* &quot;-&quot;??_-;_-@_-">
                  <c:v>0</c:v>
                </c:pt>
                <c:pt idx="1">
                  <c:v>3.4491329387234003E-2</c:v>
                </c:pt>
              </c:numCache>
            </c:numRef>
          </c:val>
          <c:extLst>
            <c:ext xmlns:c16="http://schemas.microsoft.com/office/drawing/2014/chart" uri="{C3380CC4-5D6E-409C-BE32-E72D297353CC}">
              <c16:uniqueId val="{0000000F-BA53-4FB2-B5FC-91EB07F98940}"/>
            </c:ext>
          </c:extLst>
        </c:ser>
        <c:ser>
          <c:idx val="16"/>
          <c:order val="16"/>
          <c:tx>
            <c:strRef>
              <c:f>Tabelle1!$R$1</c:f>
              <c:strCache>
                <c:ptCount val="1"/>
                <c:pt idx="0">
                  <c:v>variance(Follower_main_artist)</c:v>
                </c:pt>
              </c:strCache>
            </c:strRef>
          </c:tx>
          <c:spPr>
            <a:solidFill>
              <a:schemeClr val="accent3">
                <a:lumMod val="50000"/>
              </a:schemeClr>
            </a:solidFill>
            <a:ln>
              <a:noFill/>
            </a:ln>
            <a:effectLst/>
          </c:spPr>
          <c:invertIfNegative val="0"/>
          <c:cat>
            <c:strRef>
              <c:f>Tabelle1!$A$2:$A$3</c:f>
              <c:strCache>
                <c:ptCount val="2"/>
                <c:pt idx="0">
                  <c:v>Weights first iteration</c:v>
                </c:pt>
                <c:pt idx="1">
                  <c:v>Weights second iteration</c:v>
                </c:pt>
              </c:strCache>
            </c:strRef>
          </c:cat>
          <c:val>
            <c:numRef>
              <c:f>Tabelle1!$R$2:$R$3</c:f>
              <c:numCache>
                <c:formatCode>0.000</c:formatCode>
                <c:ptCount val="2"/>
                <c:pt idx="0" formatCode="_-* #,##0.000_-;\-* #,##0.000_-;_-* &quot;-&quot;??_-;_-@_-">
                  <c:v>0</c:v>
                </c:pt>
                <c:pt idx="1">
                  <c:v>3.4372443501873198E-2</c:v>
                </c:pt>
              </c:numCache>
            </c:numRef>
          </c:val>
          <c:extLst>
            <c:ext xmlns:c16="http://schemas.microsoft.com/office/drawing/2014/chart" uri="{C3380CC4-5D6E-409C-BE32-E72D297353CC}">
              <c16:uniqueId val="{00000010-BA53-4FB2-B5FC-91EB07F98940}"/>
            </c:ext>
          </c:extLst>
        </c:ser>
        <c:ser>
          <c:idx val="17"/>
          <c:order val="17"/>
          <c:tx>
            <c:strRef>
              <c:f>Tabelle1!$S$1</c:f>
              <c:strCache>
                <c:ptCount val="1"/>
                <c:pt idx="0">
                  <c:v>valence</c:v>
                </c:pt>
              </c:strCache>
            </c:strRef>
          </c:tx>
          <c:spPr>
            <a:solidFill>
              <a:schemeClr val="accent5">
                <a:lumMod val="50000"/>
              </a:schemeClr>
            </a:solidFill>
            <a:ln>
              <a:noFill/>
            </a:ln>
            <a:effectLst/>
          </c:spPr>
          <c:invertIfNegative val="0"/>
          <c:cat>
            <c:strRef>
              <c:f>Tabelle1!$A$2:$A$3</c:f>
              <c:strCache>
                <c:ptCount val="2"/>
                <c:pt idx="0">
                  <c:v>Weights first iteration</c:v>
                </c:pt>
                <c:pt idx="1">
                  <c:v>Weights second iteration</c:v>
                </c:pt>
              </c:strCache>
            </c:strRef>
          </c:cat>
          <c:val>
            <c:numRef>
              <c:f>Tabelle1!$S$2:$S$3</c:f>
              <c:numCache>
                <c:formatCode>0.000</c:formatCode>
                <c:ptCount val="2"/>
                <c:pt idx="0" formatCode="_-* #,##0.000_-;\-* #,##0.000_-;_-* &quot;-&quot;??_-;_-@_-">
                  <c:v>6.5000000000000002E-2</c:v>
                </c:pt>
                <c:pt idx="1">
                  <c:v>3.1537932009084703E-2</c:v>
                </c:pt>
              </c:numCache>
            </c:numRef>
          </c:val>
          <c:extLst>
            <c:ext xmlns:c16="http://schemas.microsoft.com/office/drawing/2014/chart" uri="{C3380CC4-5D6E-409C-BE32-E72D297353CC}">
              <c16:uniqueId val="{00000011-BA53-4FB2-B5FC-91EB07F98940}"/>
            </c:ext>
          </c:extLst>
        </c:ser>
        <c:ser>
          <c:idx val="18"/>
          <c:order val="18"/>
          <c:tx>
            <c:strRef>
              <c:f>Tabelle1!$T$1</c:f>
              <c:strCache>
                <c:ptCount val="1"/>
                <c:pt idx="0">
                  <c:v>liveness</c:v>
                </c:pt>
              </c:strCache>
            </c:strRef>
          </c:tx>
          <c:spPr>
            <a:solidFill>
              <a:schemeClr val="accent1">
                <a:lumMod val="70000"/>
                <a:lumOff val="30000"/>
              </a:schemeClr>
            </a:solidFill>
            <a:ln>
              <a:noFill/>
            </a:ln>
            <a:effectLst/>
          </c:spPr>
          <c:invertIfNegative val="0"/>
          <c:cat>
            <c:strRef>
              <c:f>Tabelle1!$A$2:$A$3</c:f>
              <c:strCache>
                <c:ptCount val="2"/>
                <c:pt idx="0">
                  <c:v>Weights first iteration</c:v>
                </c:pt>
                <c:pt idx="1">
                  <c:v>Weights second iteration</c:v>
                </c:pt>
              </c:strCache>
            </c:strRef>
          </c:cat>
          <c:val>
            <c:numRef>
              <c:f>Tabelle1!$T$2:$T$3</c:f>
              <c:numCache>
                <c:formatCode>0.000</c:formatCode>
                <c:ptCount val="2"/>
                <c:pt idx="0" formatCode="_-* #,##0.000_-;\-* #,##0.000_-;_-* &quot;-&quot;??_-;_-@_-">
                  <c:v>7.4999999999999997E-2</c:v>
                </c:pt>
                <c:pt idx="1">
                  <c:v>3.1142126534147701E-2</c:v>
                </c:pt>
              </c:numCache>
            </c:numRef>
          </c:val>
          <c:extLst>
            <c:ext xmlns:c16="http://schemas.microsoft.com/office/drawing/2014/chart" uri="{C3380CC4-5D6E-409C-BE32-E72D297353CC}">
              <c16:uniqueId val="{00000012-BA53-4FB2-B5FC-91EB07F98940}"/>
            </c:ext>
          </c:extLst>
        </c:ser>
        <c:ser>
          <c:idx val="19"/>
          <c:order val="19"/>
          <c:tx>
            <c:strRef>
              <c:f>Tabelle1!$U$1</c:f>
              <c:strCache>
                <c:ptCount val="1"/>
                <c:pt idx="0">
                  <c:v>Chartsduration</c:v>
                </c:pt>
              </c:strCache>
            </c:strRef>
          </c:tx>
          <c:spPr>
            <a:solidFill>
              <a:schemeClr val="accent3">
                <a:lumMod val="70000"/>
                <a:lumOff val="30000"/>
              </a:schemeClr>
            </a:solidFill>
            <a:ln>
              <a:noFill/>
            </a:ln>
            <a:effectLst/>
          </c:spPr>
          <c:invertIfNegative val="0"/>
          <c:cat>
            <c:strRef>
              <c:f>Tabelle1!$A$2:$A$3</c:f>
              <c:strCache>
                <c:ptCount val="2"/>
                <c:pt idx="0">
                  <c:v>Weights first iteration</c:v>
                </c:pt>
                <c:pt idx="1">
                  <c:v>Weights second iteration</c:v>
                </c:pt>
              </c:strCache>
            </c:strRef>
          </c:cat>
          <c:val>
            <c:numRef>
              <c:f>Tabelle1!$U$2:$U$3</c:f>
              <c:numCache>
                <c:formatCode>0.000</c:formatCode>
                <c:ptCount val="2"/>
                <c:pt idx="0" formatCode="_-* #,##0.000_-;\-* #,##0.000_-;_-* &quot;-&quot;??_-;_-@_-">
                  <c:v>0.115</c:v>
                </c:pt>
                <c:pt idx="1">
                  <c:v>2.9323258305387099E-2</c:v>
                </c:pt>
              </c:numCache>
            </c:numRef>
          </c:val>
          <c:extLst>
            <c:ext xmlns:c16="http://schemas.microsoft.com/office/drawing/2014/chart" uri="{C3380CC4-5D6E-409C-BE32-E72D297353CC}">
              <c16:uniqueId val="{00000013-BA53-4FB2-B5FC-91EB07F98940}"/>
            </c:ext>
          </c:extLst>
        </c:ser>
        <c:ser>
          <c:idx val="20"/>
          <c:order val="20"/>
          <c:tx>
            <c:strRef>
              <c:f>Tabelle1!$V$1</c:f>
              <c:strCache>
                <c:ptCount val="1"/>
                <c:pt idx="0">
                  <c:v>key</c:v>
                </c:pt>
              </c:strCache>
            </c:strRef>
          </c:tx>
          <c:spPr>
            <a:solidFill>
              <a:schemeClr val="accent5">
                <a:lumMod val="70000"/>
                <a:lumOff val="30000"/>
              </a:schemeClr>
            </a:solidFill>
            <a:ln>
              <a:noFill/>
            </a:ln>
            <a:effectLst/>
          </c:spPr>
          <c:invertIfNegative val="0"/>
          <c:cat>
            <c:strRef>
              <c:f>Tabelle1!$A$2:$A$3</c:f>
              <c:strCache>
                <c:ptCount val="2"/>
                <c:pt idx="0">
                  <c:v>Weights first iteration</c:v>
                </c:pt>
                <c:pt idx="1">
                  <c:v>Weights second iteration</c:v>
                </c:pt>
              </c:strCache>
            </c:strRef>
          </c:cat>
          <c:val>
            <c:numRef>
              <c:f>Tabelle1!$V$2:$V$3</c:f>
              <c:numCache>
                <c:formatCode>0.000</c:formatCode>
                <c:ptCount val="2"/>
                <c:pt idx="0" formatCode="_-* #,##0.000_-;\-* #,##0.000_-;_-* &quot;-&quot;??_-;_-@_-">
                  <c:v>1.6E-2</c:v>
                </c:pt>
                <c:pt idx="1">
                  <c:v>2.9098920704475E-2</c:v>
                </c:pt>
              </c:numCache>
            </c:numRef>
          </c:val>
          <c:extLst>
            <c:ext xmlns:c16="http://schemas.microsoft.com/office/drawing/2014/chart" uri="{C3380CC4-5D6E-409C-BE32-E72D297353CC}">
              <c16:uniqueId val="{00000014-BA53-4FB2-B5FC-91EB07F98940}"/>
            </c:ext>
          </c:extLst>
        </c:ser>
        <c:ser>
          <c:idx val="21"/>
          <c:order val="21"/>
          <c:tx>
            <c:strRef>
              <c:f>Tabelle1!$W$1</c:f>
              <c:strCache>
                <c:ptCount val="1"/>
                <c:pt idx="0">
                  <c:v>Artist_Popularity</c:v>
                </c:pt>
              </c:strCache>
            </c:strRef>
          </c:tx>
          <c:spPr>
            <a:solidFill>
              <a:schemeClr val="accent1">
                <a:lumMod val="70000"/>
              </a:schemeClr>
            </a:solidFill>
            <a:ln>
              <a:noFill/>
            </a:ln>
            <a:effectLst/>
          </c:spPr>
          <c:invertIfNegative val="0"/>
          <c:cat>
            <c:strRef>
              <c:f>Tabelle1!$A$2:$A$3</c:f>
              <c:strCache>
                <c:ptCount val="2"/>
                <c:pt idx="0">
                  <c:v>Weights first iteration</c:v>
                </c:pt>
                <c:pt idx="1">
                  <c:v>Weights second iteration</c:v>
                </c:pt>
              </c:strCache>
            </c:strRef>
          </c:cat>
          <c:val>
            <c:numRef>
              <c:f>Tabelle1!$W$2:$W$3</c:f>
              <c:numCache>
                <c:formatCode>0.000</c:formatCode>
                <c:ptCount val="2"/>
                <c:pt idx="0" formatCode="_-* #,##0.000_-;\-* #,##0.000_-;_-* &quot;-&quot;??_-;_-@_-">
                  <c:v>0</c:v>
                </c:pt>
                <c:pt idx="1">
                  <c:v>1.86773415651664E-2</c:v>
                </c:pt>
              </c:numCache>
            </c:numRef>
          </c:val>
          <c:extLst>
            <c:ext xmlns:c16="http://schemas.microsoft.com/office/drawing/2014/chart" uri="{C3380CC4-5D6E-409C-BE32-E72D297353CC}">
              <c16:uniqueId val="{00000015-BA53-4FB2-B5FC-91EB07F98940}"/>
            </c:ext>
          </c:extLst>
        </c:ser>
        <c:ser>
          <c:idx val="22"/>
          <c:order val="22"/>
          <c:tx>
            <c:strRef>
              <c:f>Tabelle1!$X$1</c:f>
              <c:strCache>
                <c:ptCount val="1"/>
                <c:pt idx="0">
                  <c:v>instrumentalness</c:v>
                </c:pt>
              </c:strCache>
            </c:strRef>
          </c:tx>
          <c:spPr>
            <a:solidFill>
              <a:schemeClr val="accent3">
                <a:lumMod val="70000"/>
              </a:schemeClr>
            </a:solidFill>
            <a:ln>
              <a:noFill/>
            </a:ln>
            <a:effectLst/>
          </c:spPr>
          <c:invertIfNegative val="0"/>
          <c:cat>
            <c:strRef>
              <c:f>Tabelle1!$A$2:$A$3</c:f>
              <c:strCache>
                <c:ptCount val="2"/>
                <c:pt idx="0">
                  <c:v>Weights first iteration</c:v>
                </c:pt>
                <c:pt idx="1">
                  <c:v>Weights second iteration</c:v>
                </c:pt>
              </c:strCache>
            </c:strRef>
          </c:cat>
          <c:val>
            <c:numRef>
              <c:f>Tabelle1!$X$2:$X$3</c:f>
              <c:numCache>
                <c:formatCode>0.000</c:formatCode>
                <c:ptCount val="2"/>
                <c:pt idx="0" formatCode="_-* #,##0.000_-;\-* #,##0.000_-;_-* &quot;-&quot;??_-;_-@_-">
                  <c:v>5.2999999999999999E-2</c:v>
                </c:pt>
                <c:pt idx="1">
                  <c:v>1.6620813218678102E-2</c:v>
                </c:pt>
              </c:numCache>
            </c:numRef>
          </c:val>
          <c:extLst>
            <c:ext xmlns:c16="http://schemas.microsoft.com/office/drawing/2014/chart" uri="{C3380CC4-5D6E-409C-BE32-E72D297353CC}">
              <c16:uniqueId val="{00000016-BA53-4FB2-B5FC-91EB07F98940}"/>
            </c:ext>
          </c:extLst>
        </c:ser>
        <c:ser>
          <c:idx val="23"/>
          <c:order val="23"/>
          <c:tx>
            <c:strRef>
              <c:f>Tabelle1!$Y$1</c:f>
              <c:strCache>
                <c:ptCount val="1"/>
                <c:pt idx="0">
                  <c:v>mode</c:v>
                </c:pt>
              </c:strCache>
            </c:strRef>
          </c:tx>
          <c:spPr>
            <a:solidFill>
              <a:schemeClr val="accent5">
                <a:lumMod val="70000"/>
              </a:schemeClr>
            </a:solidFill>
            <a:ln>
              <a:noFill/>
            </a:ln>
            <a:effectLst/>
          </c:spPr>
          <c:invertIfNegative val="0"/>
          <c:cat>
            <c:strRef>
              <c:f>Tabelle1!$A$2:$A$3</c:f>
              <c:strCache>
                <c:ptCount val="2"/>
                <c:pt idx="0">
                  <c:v>Weights first iteration</c:v>
                </c:pt>
                <c:pt idx="1">
                  <c:v>Weights second iteration</c:v>
                </c:pt>
              </c:strCache>
            </c:strRef>
          </c:cat>
          <c:val>
            <c:numRef>
              <c:f>Tabelle1!$Y$2:$Y$3</c:f>
              <c:numCache>
                <c:formatCode>0.000</c:formatCode>
                <c:ptCount val="2"/>
                <c:pt idx="0" formatCode="_-* #,##0.000_-;\-* #,##0.000_-;_-* &quot;-&quot;??_-;_-@_-">
                  <c:v>2E-3</c:v>
                </c:pt>
                <c:pt idx="1">
                  <c:v>8.12609631854792E-3</c:v>
                </c:pt>
              </c:numCache>
            </c:numRef>
          </c:val>
          <c:extLst>
            <c:ext xmlns:c16="http://schemas.microsoft.com/office/drawing/2014/chart" uri="{C3380CC4-5D6E-409C-BE32-E72D297353CC}">
              <c16:uniqueId val="{00000017-BA53-4FB2-B5FC-91EB07F98940}"/>
            </c:ext>
          </c:extLst>
        </c:ser>
        <c:ser>
          <c:idx val="24"/>
          <c:order val="24"/>
          <c:tx>
            <c:strRef>
              <c:f>Tabelle1!$Z$1</c:f>
              <c:strCache>
                <c:ptCount val="1"/>
                <c:pt idx="0">
                  <c:v>explicit</c:v>
                </c:pt>
              </c:strCache>
            </c:strRef>
          </c:tx>
          <c:spPr>
            <a:solidFill>
              <a:schemeClr val="accent1">
                <a:lumMod val="50000"/>
                <a:lumOff val="50000"/>
              </a:schemeClr>
            </a:solidFill>
            <a:ln>
              <a:noFill/>
            </a:ln>
            <a:effectLst/>
          </c:spPr>
          <c:invertIfNegative val="0"/>
          <c:cat>
            <c:strRef>
              <c:f>Tabelle1!$A$2:$A$3</c:f>
              <c:strCache>
                <c:ptCount val="2"/>
                <c:pt idx="0">
                  <c:v>Weights first iteration</c:v>
                </c:pt>
                <c:pt idx="1">
                  <c:v>Weights second iteration</c:v>
                </c:pt>
              </c:strCache>
            </c:strRef>
          </c:cat>
          <c:val>
            <c:numRef>
              <c:f>Tabelle1!$Z$2:$Z$3</c:f>
              <c:numCache>
                <c:formatCode>0.000</c:formatCode>
                <c:ptCount val="2"/>
                <c:pt idx="0" formatCode="_-* #,##0.000_-;\-* #,##0.000_-;_-* &quot;-&quot;??_-;_-@_-">
                  <c:v>2E-3</c:v>
                </c:pt>
                <c:pt idx="1">
                  <c:v>6.2499731562618297E-3</c:v>
                </c:pt>
              </c:numCache>
            </c:numRef>
          </c:val>
          <c:extLst>
            <c:ext xmlns:c16="http://schemas.microsoft.com/office/drawing/2014/chart" uri="{C3380CC4-5D6E-409C-BE32-E72D297353CC}">
              <c16:uniqueId val="{00000018-BA53-4FB2-B5FC-91EB07F98940}"/>
            </c:ext>
          </c:extLst>
        </c:ser>
        <c:ser>
          <c:idx val="25"/>
          <c:order val="25"/>
          <c:tx>
            <c:strRef>
              <c:f>Tabelle1!$AA$1</c:f>
              <c:strCache>
                <c:ptCount val="1"/>
                <c:pt idx="0">
                  <c:v>time_signature</c:v>
                </c:pt>
              </c:strCache>
            </c:strRef>
          </c:tx>
          <c:spPr>
            <a:solidFill>
              <a:schemeClr val="accent3">
                <a:lumMod val="50000"/>
                <a:lumOff val="50000"/>
              </a:schemeClr>
            </a:solidFill>
            <a:ln>
              <a:noFill/>
            </a:ln>
            <a:effectLst/>
          </c:spPr>
          <c:invertIfNegative val="0"/>
          <c:cat>
            <c:strRef>
              <c:f>Tabelle1!$A$2:$A$3</c:f>
              <c:strCache>
                <c:ptCount val="2"/>
                <c:pt idx="0">
                  <c:v>Weights first iteration</c:v>
                </c:pt>
                <c:pt idx="1">
                  <c:v>Weights second iteration</c:v>
                </c:pt>
              </c:strCache>
            </c:strRef>
          </c:cat>
          <c:val>
            <c:numRef>
              <c:f>Tabelle1!$AA$2:$AA$3</c:f>
              <c:numCache>
                <c:formatCode>0.000</c:formatCode>
                <c:ptCount val="2"/>
                <c:pt idx="0" formatCode="_-* #,##0.000_-;\-* #,##0.000_-;_-* &quot;-&quot;??_-;_-@_-">
                  <c:v>0</c:v>
                </c:pt>
                <c:pt idx="1">
                  <c:v>1.81925045481209E-3</c:v>
                </c:pt>
              </c:numCache>
            </c:numRef>
          </c:val>
          <c:extLst>
            <c:ext xmlns:c16="http://schemas.microsoft.com/office/drawing/2014/chart" uri="{C3380CC4-5D6E-409C-BE32-E72D297353CC}">
              <c16:uniqueId val="{00000019-BA53-4FB2-B5FC-91EB07F98940}"/>
            </c:ext>
          </c:extLst>
        </c:ser>
        <c:dLbls>
          <c:showLegendKey val="0"/>
          <c:showVal val="0"/>
          <c:showCatName val="0"/>
          <c:showSerName val="0"/>
          <c:showPercent val="0"/>
          <c:showBubbleSize val="0"/>
        </c:dLbls>
        <c:gapWidth val="219"/>
        <c:axId val="1922890256"/>
        <c:axId val="1630652144"/>
      </c:barChart>
      <c:catAx>
        <c:axId val="192289025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crossAx val="1630652144"/>
        <c:crosses val="autoZero"/>
        <c:auto val="1"/>
        <c:lblAlgn val="ctr"/>
        <c:lblOffset val="100"/>
        <c:noMultiLvlLbl val="0"/>
      </c:catAx>
      <c:valAx>
        <c:axId val="1630652144"/>
        <c:scaling>
          <c:orientation val="minMax"/>
        </c:scaling>
        <c:delete val="0"/>
        <c:axPos val="l"/>
        <c:majorGridlines>
          <c:spPr>
            <a:ln w="9525" cap="flat" cmpd="sng" algn="ctr">
              <a:solidFill>
                <a:schemeClr val="tx1">
                  <a:lumMod val="15000"/>
                  <a:lumOff val="85000"/>
                </a:schemeClr>
              </a:solidFill>
              <a:round/>
            </a:ln>
            <a:effectLst/>
          </c:spPr>
        </c:majorGridlines>
        <c:numFmt formatCode="_-* #,##0.000_-;\-* #,##0.000_-;_-* &quot;-&quot;??_-;_-@_-"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crossAx val="192289025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de-DE" dirty="0"/>
              <a:t>Region</a:t>
            </a:r>
            <a:r>
              <a:rPr lang="de-DE" baseline="0" dirty="0"/>
              <a:t> </a:t>
            </a:r>
            <a:r>
              <a:rPr lang="de-DE" baseline="0" dirty="0" err="1"/>
              <a:t>Accuracy</a:t>
            </a:r>
            <a:r>
              <a:rPr lang="de-DE" baseline="0" dirty="0"/>
              <a:t>, Precision &amp; Recall</a:t>
            </a:r>
            <a:endParaRPr lang="de-DE"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de-DE"/>
        </a:p>
      </c:txPr>
    </c:title>
    <c:autoTitleDeleted val="0"/>
    <c:plotArea>
      <c:layout/>
      <c:barChart>
        <c:barDir val="col"/>
        <c:grouping val="clustered"/>
        <c:varyColors val="0"/>
        <c:ser>
          <c:idx val="0"/>
          <c:order val="0"/>
          <c:tx>
            <c:strRef>
              <c:f>Tabelle1!$B$1</c:f>
              <c:strCache>
                <c:ptCount val="1"/>
                <c:pt idx="0">
                  <c:v>SOUTH AMERICA</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Tabelle1!$A$2:$A$4</c:f>
              <c:strCache>
                <c:ptCount val="3"/>
                <c:pt idx="0">
                  <c:v>Accuracy</c:v>
                </c:pt>
                <c:pt idx="1">
                  <c:v>Precision</c:v>
                </c:pt>
                <c:pt idx="2">
                  <c:v>Recall</c:v>
                </c:pt>
              </c:strCache>
            </c:strRef>
          </c:cat>
          <c:val>
            <c:numRef>
              <c:f>Tabelle1!$B$2:$B$4</c:f>
              <c:numCache>
                <c:formatCode>0%</c:formatCode>
                <c:ptCount val="3"/>
                <c:pt idx="0">
                  <c:v>0.57833333333333337</c:v>
                </c:pt>
                <c:pt idx="1">
                  <c:v>0.66666666666666663</c:v>
                </c:pt>
                <c:pt idx="2">
                  <c:v>0.31333333333333335</c:v>
                </c:pt>
              </c:numCache>
            </c:numRef>
          </c:val>
          <c:extLst>
            <c:ext xmlns:c16="http://schemas.microsoft.com/office/drawing/2014/chart" uri="{C3380CC4-5D6E-409C-BE32-E72D297353CC}">
              <c16:uniqueId val="{00000000-D91E-4382-8A37-A59590901A3A}"/>
            </c:ext>
          </c:extLst>
        </c:ser>
        <c:ser>
          <c:idx val="1"/>
          <c:order val="1"/>
          <c:tx>
            <c:strRef>
              <c:f>Tabelle1!$C$1</c:f>
              <c:strCache>
                <c:ptCount val="1"/>
                <c:pt idx="0">
                  <c:v>NORTH AMERICA</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Tabelle1!$A$2:$A$4</c:f>
              <c:strCache>
                <c:ptCount val="3"/>
                <c:pt idx="0">
                  <c:v>Accuracy</c:v>
                </c:pt>
                <c:pt idx="1">
                  <c:v>Precision</c:v>
                </c:pt>
                <c:pt idx="2">
                  <c:v>Recall</c:v>
                </c:pt>
              </c:strCache>
            </c:strRef>
          </c:cat>
          <c:val>
            <c:numRef>
              <c:f>Tabelle1!$C$2:$C$4</c:f>
              <c:numCache>
                <c:formatCode>0%</c:formatCode>
                <c:ptCount val="3"/>
                <c:pt idx="0">
                  <c:v>0.52</c:v>
                </c:pt>
                <c:pt idx="1">
                  <c:v>0.51829268292682928</c:v>
                </c:pt>
                <c:pt idx="2">
                  <c:v>0.56666666666666665</c:v>
                </c:pt>
              </c:numCache>
            </c:numRef>
          </c:val>
          <c:extLst>
            <c:ext xmlns:c16="http://schemas.microsoft.com/office/drawing/2014/chart" uri="{C3380CC4-5D6E-409C-BE32-E72D297353CC}">
              <c16:uniqueId val="{00000001-D91E-4382-8A37-A59590901A3A}"/>
            </c:ext>
          </c:extLst>
        </c:ser>
        <c:ser>
          <c:idx val="2"/>
          <c:order val="2"/>
          <c:tx>
            <c:strRef>
              <c:f>Tabelle1!$D$1</c:f>
              <c:strCache>
                <c:ptCount val="1"/>
                <c:pt idx="0">
                  <c:v>MIDDLE EAST</c:v>
                </c:pt>
              </c:strCache>
            </c:strRef>
          </c:tx>
          <c:spPr>
            <a:solidFill>
              <a:schemeClr val="accent5"/>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Tabelle1!$A$2:$A$4</c:f>
              <c:strCache>
                <c:ptCount val="3"/>
                <c:pt idx="0">
                  <c:v>Accuracy</c:v>
                </c:pt>
                <c:pt idx="1">
                  <c:v>Precision</c:v>
                </c:pt>
                <c:pt idx="2">
                  <c:v>Recall</c:v>
                </c:pt>
              </c:strCache>
            </c:strRef>
          </c:cat>
          <c:val>
            <c:numRef>
              <c:f>Tabelle1!$D$2:$D$4</c:f>
              <c:numCache>
                <c:formatCode>0%</c:formatCode>
                <c:ptCount val="3"/>
                <c:pt idx="0">
                  <c:v>0.63732394366197187</c:v>
                </c:pt>
                <c:pt idx="1">
                  <c:v>0.74479166666666663</c:v>
                </c:pt>
                <c:pt idx="2">
                  <c:v>0.47666666666666668</c:v>
                </c:pt>
              </c:numCache>
            </c:numRef>
          </c:val>
          <c:extLst>
            <c:ext xmlns:c16="http://schemas.microsoft.com/office/drawing/2014/chart" uri="{C3380CC4-5D6E-409C-BE32-E72D297353CC}">
              <c16:uniqueId val="{00000003-D91E-4382-8A37-A59590901A3A}"/>
            </c:ext>
          </c:extLst>
        </c:ser>
        <c:ser>
          <c:idx val="3"/>
          <c:order val="3"/>
          <c:tx>
            <c:strRef>
              <c:f>Tabelle1!$E$1</c:f>
              <c:strCache>
                <c:ptCount val="1"/>
                <c:pt idx="0">
                  <c:v>EU</c:v>
                </c:pt>
              </c:strCache>
            </c:strRef>
          </c:tx>
          <c:spPr>
            <a:solidFill>
              <a:schemeClr val="accent1">
                <a:lumMod val="6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Tabelle1!$A$2:$A$4</c:f>
              <c:strCache>
                <c:ptCount val="3"/>
                <c:pt idx="0">
                  <c:v>Accuracy</c:v>
                </c:pt>
                <c:pt idx="1">
                  <c:v>Precision</c:v>
                </c:pt>
                <c:pt idx="2">
                  <c:v>Recall</c:v>
                </c:pt>
              </c:strCache>
            </c:strRef>
          </c:cat>
          <c:val>
            <c:numRef>
              <c:f>Tabelle1!$E$2:$E$4</c:f>
              <c:numCache>
                <c:formatCode>0%</c:formatCode>
                <c:ptCount val="3"/>
                <c:pt idx="0">
                  <c:v>0.505</c:v>
                </c:pt>
                <c:pt idx="1">
                  <c:v>0.50291262135922332</c:v>
                </c:pt>
                <c:pt idx="2">
                  <c:v>0.86333333333333329</c:v>
                </c:pt>
              </c:numCache>
            </c:numRef>
          </c:val>
          <c:extLst>
            <c:ext xmlns:c16="http://schemas.microsoft.com/office/drawing/2014/chart" uri="{C3380CC4-5D6E-409C-BE32-E72D297353CC}">
              <c16:uniqueId val="{00000004-D91E-4382-8A37-A59590901A3A}"/>
            </c:ext>
          </c:extLst>
        </c:ser>
        <c:ser>
          <c:idx val="4"/>
          <c:order val="4"/>
          <c:tx>
            <c:strRef>
              <c:f>Tabelle1!$F$1</c:f>
              <c:strCache>
                <c:ptCount val="1"/>
                <c:pt idx="0">
                  <c:v>ASIA</c:v>
                </c:pt>
              </c:strCache>
            </c:strRef>
          </c:tx>
          <c:spPr>
            <a:solidFill>
              <a:schemeClr val="accent3">
                <a:lumMod val="6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Tabelle1!$A$2:$A$4</c:f>
              <c:strCache>
                <c:ptCount val="3"/>
                <c:pt idx="0">
                  <c:v>Accuracy</c:v>
                </c:pt>
                <c:pt idx="1">
                  <c:v>Precision</c:v>
                </c:pt>
                <c:pt idx="2">
                  <c:v>Recall</c:v>
                </c:pt>
              </c:strCache>
            </c:strRef>
          </c:cat>
          <c:val>
            <c:numRef>
              <c:f>Tabelle1!$F$2:$F$4</c:f>
              <c:numCache>
                <c:formatCode>0%</c:formatCode>
                <c:ptCount val="3"/>
                <c:pt idx="0">
                  <c:v>0.60166666666666668</c:v>
                </c:pt>
                <c:pt idx="1">
                  <c:v>0.76991150442477874</c:v>
                </c:pt>
                <c:pt idx="2">
                  <c:v>0.28999999999999998</c:v>
                </c:pt>
              </c:numCache>
            </c:numRef>
          </c:val>
          <c:extLst>
            <c:ext xmlns:c16="http://schemas.microsoft.com/office/drawing/2014/chart" uri="{C3380CC4-5D6E-409C-BE32-E72D297353CC}">
              <c16:uniqueId val="{00000005-D91E-4382-8A37-A59590901A3A}"/>
            </c:ext>
          </c:extLst>
        </c:ser>
        <c:dLbls>
          <c:dLblPos val="outEnd"/>
          <c:showLegendKey val="0"/>
          <c:showVal val="1"/>
          <c:showCatName val="0"/>
          <c:showSerName val="0"/>
          <c:showPercent val="0"/>
          <c:showBubbleSize val="0"/>
        </c:dLbls>
        <c:gapWidth val="219"/>
        <c:overlap val="-27"/>
        <c:axId val="385741487"/>
        <c:axId val="377756975"/>
      </c:barChart>
      <c:catAx>
        <c:axId val="38574148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crossAx val="377756975"/>
        <c:crosses val="autoZero"/>
        <c:auto val="1"/>
        <c:lblAlgn val="ctr"/>
        <c:lblOffset val="100"/>
        <c:noMultiLvlLbl val="0"/>
      </c:catAx>
      <c:valAx>
        <c:axId val="377756975"/>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crossAx val="385741487"/>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de-DE" dirty="0"/>
              <a:t>Real World Data</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de-DE"/>
        </a:p>
      </c:txPr>
    </c:title>
    <c:autoTitleDeleted val="0"/>
    <c:plotArea>
      <c:layout/>
      <c:barChart>
        <c:barDir val="col"/>
        <c:grouping val="clustered"/>
        <c:varyColors val="0"/>
        <c:ser>
          <c:idx val="0"/>
          <c:order val="0"/>
          <c:tx>
            <c:strRef>
              <c:f>Tabelle1!$B$1</c:f>
              <c:strCache>
                <c:ptCount val="1"/>
                <c:pt idx="0">
                  <c:v>Accuracy</c:v>
                </c:pt>
              </c:strCache>
            </c:strRef>
          </c:tx>
          <c:spPr>
            <a:solidFill>
              <a:schemeClr val="accent1"/>
            </a:solidFill>
            <a:ln>
              <a:noFill/>
            </a:ln>
            <a:effectLst/>
          </c:spPr>
          <c:invertIfNegative val="0"/>
          <c:cat>
            <c:numRef>
              <c:f>Tabelle1!$A$2</c:f>
              <c:numCache>
                <c:formatCode>General</c:formatCode>
                <c:ptCount val="1"/>
              </c:numCache>
            </c:numRef>
          </c:cat>
          <c:val>
            <c:numRef>
              <c:f>Tabelle1!$B$2</c:f>
              <c:numCache>
                <c:formatCode>0%</c:formatCode>
                <c:ptCount val="1"/>
                <c:pt idx="0">
                  <c:v>0.8</c:v>
                </c:pt>
              </c:numCache>
            </c:numRef>
          </c:val>
          <c:extLst>
            <c:ext xmlns:c16="http://schemas.microsoft.com/office/drawing/2014/chart" uri="{C3380CC4-5D6E-409C-BE32-E72D297353CC}">
              <c16:uniqueId val="{00000000-D877-463B-9416-4CB38D893722}"/>
            </c:ext>
          </c:extLst>
        </c:ser>
        <c:ser>
          <c:idx val="1"/>
          <c:order val="1"/>
          <c:tx>
            <c:strRef>
              <c:f>Tabelle1!$C$1</c:f>
              <c:strCache>
                <c:ptCount val="1"/>
                <c:pt idx="0">
                  <c:v>Precision</c:v>
                </c:pt>
              </c:strCache>
            </c:strRef>
          </c:tx>
          <c:spPr>
            <a:solidFill>
              <a:schemeClr val="accent3"/>
            </a:solidFill>
            <a:ln>
              <a:noFill/>
            </a:ln>
            <a:effectLst/>
          </c:spPr>
          <c:invertIfNegative val="0"/>
          <c:cat>
            <c:numRef>
              <c:f>Tabelle1!$A$2</c:f>
              <c:numCache>
                <c:formatCode>General</c:formatCode>
                <c:ptCount val="1"/>
              </c:numCache>
            </c:numRef>
          </c:cat>
          <c:val>
            <c:numRef>
              <c:f>Tabelle1!$C$2</c:f>
              <c:numCache>
                <c:formatCode>0%</c:formatCode>
                <c:ptCount val="1"/>
                <c:pt idx="0">
                  <c:v>0.54</c:v>
                </c:pt>
              </c:numCache>
            </c:numRef>
          </c:val>
          <c:extLst>
            <c:ext xmlns:c16="http://schemas.microsoft.com/office/drawing/2014/chart" uri="{C3380CC4-5D6E-409C-BE32-E72D297353CC}">
              <c16:uniqueId val="{00000001-D877-463B-9416-4CB38D893722}"/>
            </c:ext>
          </c:extLst>
        </c:ser>
        <c:ser>
          <c:idx val="2"/>
          <c:order val="2"/>
          <c:tx>
            <c:strRef>
              <c:f>Tabelle1!$D$1</c:f>
              <c:strCache>
                <c:ptCount val="1"/>
                <c:pt idx="0">
                  <c:v>Recall</c:v>
                </c:pt>
              </c:strCache>
            </c:strRef>
          </c:tx>
          <c:spPr>
            <a:solidFill>
              <a:schemeClr val="accent5"/>
            </a:solidFill>
            <a:ln>
              <a:noFill/>
            </a:ln>
            <a:effectLst/>
          </c:spPr>
          <c:invertIfNegative val="0"/>
          <c:cat>
            <c:numRef>
              <c:f>Tabelle1!$A$2</c:f>
              <c:numCache>
                <c:formatCode>General</c:formatCode>
                <c:ptCount val="1"/>
              </c:numCache>
            </c:numRef>
          </c:cat>
          <c:val>
            <c:numRef>
              <c:f>Tabelle1!$D$2</c:f>
              <c:numCache>
                <c:formatCode>0%</c:formatCode>
                <c:ptCount val="1"/>
                <c:pt idx="0">
                  <c:v>0.99</c:v>
                </c:pt>
              </c:numCache>
            </c:numRef>
          </c:val>
          <c:extLst>
            <c:ext xmlns:c16="http://schemas.microsoft.com/office/drawing/2014/chart" uri="{C3380CC4-5D6E-409C-BE32-E72D297353CC}">
              <c16:uniqueId val="{00000002-D877-463B-9416-4CB38D893722}"/>
            </c:ext>
          </c:extLst>
        </c:ser>
        <c:dLbls>
          <c:showLegendKey val="0"/>
          <c:showVal val="0"/>
          <c:showCatName val="0"/>
          <c:showSerName val="0"/>
          <c:showPercent val="0"/>
          <c:showBubbleSize val="0"/>
        </c:dLbls>
        <c:gapWidth val="219"/>
        <c:axId val="895642048"/>
        <c:axId val="895641720"/>
      </c:barChart>
      <c:catAx>
        <c:axId val="89564204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crossAx val="895641720"/>
        <c:crosses val="autoZero"/>
        <c:auto val="1"/>
        <c:lblAlgn val="ctr"/>
        <c:lblOffset val="100"/>
        <c:noMultiLvlLbl val="0"/>
      </c:catAx>
      <c:valAx>
        <c:axId val="895641720"/>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crossAx val="89564204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legend>
    <c:plotVisOnly val="1"/>
    <c:dispBlanksAs val="gap"/>
    <c:showDLblsOverMax val="0"/>
  </c:chart>
  <c:spPr>
    <a:noFill/>
    <a:ln>
      <a:noFill/>
    </a:ln>
    <a:effectLst/>
  </c:spPr>
  <c:txPr>
    <a:bodyPr/>
    <a:lstStyle/>
    <a:p>
      <a:pPr>
        <a:defRPr/>
      </a:pPr>
      <a:endParaRPr lang="de-DE"/>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1433224991953725"/>
          <c:y val="1.8490960276466989E-2"/>
          <c:w val="0.77300223482427388"/>
          <c:h val="6.0141550484888041E-2"/>
        </c:manualLayout>
      </c:layout>
      <c:barChart>
        <c:barDir val="col"/>
        <c:grouping val="clustered"/>
        <c:varyColors val="0"/>
        <c:ser>
          <c:idx val="0"/>
          <c:order val="0"/>
          <c:tx>
            <c:strRef>
              <c:f>Tabelle1!$B$1</c:f>
              <c:strCache>
                <c:ptCount val="1"/>
                <c:pt idx="0">
                  <c:v>average Popularity Main Artist </c:v>
                </c:pt>
              </c:strCache>
            </c:strRef>
          </c:tx>
          <c:spPr>
            <a:solidFill>
              <a:schemeClr val="accent1"/>
            </a:solidFill>
            <a:ln>
              <a:noFill/>
            </a:ln>
            <a:effectLst/>
          </c:spPr>
          <c:invertIfNegative val="0"/>
          <c:cat>
            <c:strRef>
              <c:f>Tabelle1!$A$2:$A$3</c:f>
              <c:strCache>
                <c:ptCount val="2"/>
                <c:pt idx="0">
                  <c:v>Weights first iteration</c:v>
                </c:pt>
                <c:pt idx="1">
                  <c:v>Weights second iteration</c:v>
                </c:pt>
              </c:strCache>
            </c:strRef>
          </c:cat>
          <c:val>
            <c:numRef>
              <c:f>Tabelle1!$B$2:$B$3</c:f>
              <c:numCache>
                <c:formatCode>0.000</c:formatCode>
                <c:ptCount val="2"/>
                <c:pt idx="0" formatCode="_-* #,##0.000_-;\-* #,##0.000_-;_-* &quot;-&quot;??_-;_-@_-">
                  <c:v>0</c:v>
                </c:pt>
                <c:pt idx="1">
                  <c:v>8.4919741035776805E-2</c:v>
                </c:pt>
              </c:numCache>
            </c:numRef>
          </c:val>
          <c:extLst>
            <c:ext xmlns:c16="http://schemas.microsoft.com/office/drawing/2014/chart" uri="{C3380CC4-5D6E-409C-BE32-E72D297353CC}">
              <c16:uniqueId val="{00000000-BA53-4FB2-B5FC-91EB07F98940}"/>
            </c:ext>
          </c:extLst>
        </c:ser>
        <c:ser>
          <c:idx val="1"/>
          <c:order val="1"/>
          <c:tx>
            <c:strRef>
              <c:f>Tabelle1!$C$1</c:f>
              <c:strCache>
                <c:ptCount val="1"/>
                <c:pt idx="0">
                  <c:v>average Follower Main Artist </c:v>
                </c:pt>
              </c:strCache>
            </c:strRef>
          </c:tx>
          <c:spPr>
            <a:solidFill>
              <a:schemeClr val="accent3"/>
            </a:solidFill>
            <a:ln>
              <a:noFill/>
            </a:ln>
            <a:effectLst/>
          </c:spPr>
          <c:invertIfNegative val="0"/>
          <c:cat>
            <c:strRef>
              <c:f>Tabelle1!$A$2:$A$3</c:f>
              <c:strCache>
                <c:ptCount val="2"/>
                <c:pt idx="0">
                  <c:v>Weights first iteration</c:v>
                </c:pt>
                <c:pt idx="1">
                  <c:v>Weights second iteration</c:v>
                </c:pt>
              </c:strCache>
            </c:strRef>
          </c:cat>
          <c:val>
            <c:numRef>
              <c:f>Tabelle1!$C$2:$C$3</c:f>
              <c:numCache>
                <c:formatCode>0.000</c:formatCode>
                <c:ptCount val="2"/>
                <c:pt idx="0" formatCode="_-* #,##0.000_-;\-* #,##0.000_-;_-* &quot;-&quot;??_-;_-@_-">
                  <c:v>0</c:v>
                </c:pt>
                <c:pt idx="1">
                  <c:v>7.6902151035924501E-2</c:v>
                </c:pt>
              </c:numCache>
            </c:numRef>
          </c:val>
          <c:extLst>
            <c:ext xmlns:c16="http://schemas.microsoft.com/office/drawing/2014/chart" uri="{C3380CC4-5D6E-409C-BE32-E72D297353CC}">
              <c16:uniqueId val="{00000001-BA53-4FB2-B5FC-91EB07F98940}"/>
            </c:ext>
          </c:extLst>
        </c:ser>
        <c:ser>
          <c:idx val="2"/>
          <c:order val="2"/>
          <c:tx>
            <c:strRef>
              <c:f>Tabelle1!$D$1</c:f>
              <c:strCache>
                <c:ptCount val="1"/>
                <c:pt idx="0">
                  <c:v>Follower main Artist</c:v>
                </c:pt>
              </c:strCache>
            </c:strRef>
          </c:tx>
          <c:spPr>
            <a:solidFill>
              <a:schemeClr val="accent5"/>
            </a:solidFill>
            <a:ln>
              <a:noFill/>
            </a:ln>
            <a:effectLst/>
          </c:spPr>
          <c:invertIfNegative val="0"/>
          <c:cat>
            <c:strRef>
              <c:f>Tabelle1!$A$2:$A$3</c:f>
              <c:strCache>
                <c:ptCount val="2"/>
                <c:pt idx="0">
                  <c:v>Weights first iteration</c:v>
                </c:pt>
                <c:pt idx="1">
                  <c:v>Weights second iteration</c:v>
                </c:pt>
              </c:strCache>
            </c:strRef>
          </c:cat>
          <c:val>
            <c:numRef>
              <c:f>Tabelle1!$D$2:$D$3</c:f>
              <c:numCache>
                <c:formatCode>0.000</c:formatCode>
                <c:ptCount val="2"/>
                <c:pt idx="0" formatCode="_-* #,##0.000_-;\-* #,##0.000_-;_-* &quot;-&quot;??_-;_-@_-">
                  <c:v>0</c:v>
                </c:pt>
                <c:pt idx="1">
                  <c:v>6.2895379116795005E-2</c:v>
                </c:pt>
              </c:numCache>
            </c:numRef>
          </c:val>
          <c:extLst>
            <c:ext xmlns:c16="http://schemas.microsoft.com/office/drawing/2014/chart" uri="{C3380CC4-5D6E-409C-BE32-E72D297353CC}">
              <c16:uniqueId val="{00000002-BA53-4FB2-B5FC-91EB07F98940}"/>
            </c:ext>
          </c:extLst>
        </c:ser>
        <c:ser>
          <c:idx val="3"/>
          <c:order val="3"/>
          <c:tx>
            <c:strRef>
              <c:f>Tabelle1!$E$1</c:f>
              <c:strCache>
                <c:ptCount val="1"/>
                <c:pt idx="0">
                  <c:v>loudness</c:v>
                </c:pt>
              </c:strCache>
            </c:strRef>
          </c:tx>
          <c:spPr>
            <a:solidFill>
              <a:schemeClr val="accent1">
                <a:lumMod val="60000"/>
              </a:schemeClr>
            </a:solidFill>
            <a:ln>
              <a:noFill/>
            </a:ln>
            <a:effectLst/>
          </c:spPr>
          <c:invertIfNegative val="0"/>
          <c:cat>
            <c:strRef>
              <c:f>Tabelle1!$A$2:$A$3</c:f>
              <c:strCache>
                <c:ptCount val="2"/>
                <c:pt idx="0">
                  <c:v>Weights first iteration</c:v>
                </c:pt>
                <c:pt idx="1">
                  <c:v>Weights second iteration</c:v>
                </c:pt>
              </c:strCache>
            </c:strRef>
          </c:cat>
          <c:val>
            <c:numRef>
              <c:f>Tabelle1!$E$2:$E$3</c:f>
              <c:numCache>
                <c:formatCode>0.000</c:formatCode>
                <c:ptCount val="2"/>
                <c:pt idx="0" formatCode="_-* #,##0.000_-;\-* #,##0.000_-;_-* &quot;-&quot;??_-;_-@_-">
                  <c:v>0.13800000000000001</c:v>
                </c:pt>
                <c:pt idx="1">
                  <c:v>5.7205244354562201E-2</c:v>
                </c:pt>
              </c:numCache>
            </c:numRef>
          </c:val>
          <c:extLst>
            <c:ext xmlns:c16="http://schemas.microsoft.com/office/drawing/2014/chart" uri="{C3380CC4-5D6E-409C-BE32-E72D297353CC}">
              <c16:uniqueId val="{00000003-BA53-4FB2-B5FC-91EB07F98940}"/>
            </c:ext>
          </c:extLst>
        </c:ser>
        <c:ser>
          <c:idx val="4"/>
          <c:order val="4"/>
          <c:tx>
            <c:strRef>
              <c:f>Tabelle1!$F$1</c:f>
              <c:strCache>
                <c:ptCount val="1"/>
                <c:pt idx="0">
                  <c:v>maximum Follower Main artist</c:v>
                </c:pt>
              </c:strCache>
            </c:strRef>
          </c:tx>
          <c:spPr>
            <a:solidFill>
              <a:schemeClr val="accent3">
                <a:lumMod val="60000"/>
              </a:schemeClr>
            </a:solidFill>
            <a:ln>
              <a:noFill/>
            </a:ln>
            <a:effectLst/>
          </c:spPr>
          <c:invertIfNegative val="0"/>
          <c:cat>
            <c:strRef>
              <c:f>Tabelle1!$A$2:$A$3</c:f>
              <c:strCache>
                <c:ptCount val="2"/>
                <c:pt idx="0">
                  <c:v>Weights first iteration</c:v>
                </c:pt>
                <c:pt idx="1">
                  <c:v>Weights second iteration</c:v>
                </c:pt>
              </c:strCache>
            </c:strRef>
          </c:cat>
          <c:val>
            <c:numRef>
              <c:f>Tabelle1!$F$2:$F$3</c:f>
              <c:numCache>
                <c:formatCode>0.000</c:formatCode>
                <c:ptCount val="2"/>
                <c:pt idx="0" formatCode="_-* #,##0.000_-;\-* #,##0.000_-;_-* &quot;-&quot;??_-;_-@_-">
                  <c:v>0</c:v>
                </c:pt>
                <c:pt idx="1">
                  <c:v>5.60296176787137E-2</c:v>
                </c:pt>
              </c:numCache>
            </c:numRef>
          </c:val>
          <c:extLst>
            <c:ext xmlns:c16="http://schemas.microsoft.com/office/drawing/2014/chart" uri="{C3380CC4-5D6E-409C-BE32-E72D297353CC}">
              <c16:uniqueId val="{00000004-BA53-4FB2-B5FC-91EB07F98940}"/>
            </c:ext>
          </c:extLst>
        </c:ser>
        <c:ser>
          <c:idx val="5"/>
          <c:order val="5"/>
          <c:tx>
            <c:strRef>
              <c:f>Tabelle1!$G$1</c:f>
              <c:strCache>
                <c:ptCount val="1"/>
                <c:pt idx="0">
                  <c:v>tempo</c:v>
                </c:pt>
              </c:strCache>
            </c:strRef>
          </c:tx>
          <c:spPr>
            <a:solidFill>
              <a:schemeClr val="accent5">
                <a:lumMod val="60000"/>
              </a:schemeClr>
            </a:solidFill>
            <a:ln>
              <a:noFill/>
            </a:ln>
            <a:effectLst/>
          </c:spPr>
          <c:invertIfNegative val="0"/>
          <c:cat>
            <c:strRef>
              <c:f>Tabelle1!$A$2:$A$3</c:f>
              <c:strCache>
                <c:ptCount val="2"/>
                <c:pt idx="0">
                  <c:v>Weights first iteration</c:v>
                </c:pt>
                <c:pt idx="1">
                  <c:v>Weights second iteration</c:v>
                </c:pt>
              </c:strCache>
            </c:strRef>
          </c:cat>
          <c:val>
            <c:numRef>
              <c:f>Tabelle1!$G$2:$G$3</c:f>
              <c:numCache>
                <c:formatCode>0.000</c:formatCode>
                <c:ptCount val="2"/>
                <c:pt idx="0" formatCode="_-* #,##0.000_-;\-* #,##0.000_-;_-* &quot;-&quot;??_-;_-@_-">
                  <c:v>0.124</c:v>
                </c:pt>
                <c:pt idx="1">
                  <c:v>5.3382930916454199E-2</c:v>
                </c:pt>
              </c:numCache>
            </c:numRef>
          </c:val>
          <c:extLst>
            <c:ext xmlns:c16="http://schemas.microsoft.com/office/drawing/2014/chart" uri="{C3380CC4-5D6E-409C-BE32-E72D297353CC}">
              <c16:uniqueId val="{00000005-BA53-4FB2-B5FC-91EB07F98940}"/>
            </c:ext>
          </c:extLst>
        </c:ser>
        <c:ser>
          <c:idx val="6"/>
          <c:order val="6"/>
          <c:tx>
            <c:strRef>
              <c:f>Tabelle1!$H$1</c:f>
              <c:strCache>
                <c:ptCount val="1"/>
                <c:pt idx="0">
                  <c:v>popularity</c:v>
                </c:pt>
              </c:strCache>
            </c:strRef>
          </c:tx>
          <c:spPr>
            <a:solidFill>
              <a:schemeClr val="accent1">
                <a:lumMod val="80000"/>
                <a:lumOff val="20000"/>
              </a:schemeClr>
            </a:solidFill>
            <a:ln>
              <a:noFill/>
            </a:ln>
            <a:effectLst/>
          </c:spPr>
          <c:invertIfNegative val="0"/>
          <c:cat>
            <c:strRef>
              <c:f>Tabelle1!$A$2:$A$3</c:f>
              <c:strCache>
                <c:ptCount val="2"/>
                <c:pt idx="0">
                  <c:v>Weights first iteration</c:v>
                </c:pt>
                <c:pt idx="1">
                  <c:v>Weights second iteration</c:v>
                </c:pt>
              </c:strCache>
            </c:strRef>
          </c:cat>
          <c:val>
            <c:numRef>
              <c:f>Tabelle1!$H$2:$H$3</c:f>
              <c:numCache>
                <c:formatCode>0.000</c:formatCode>
                <c:ptCount val="2"/>
                <c:pt idx="0" formatCode="_-* #,##0.000_-;\-* #,##0.000_-;_-* &quot;-&quot;??_-;_-@_-">
                  <c:v>0</c:v>
                </c:pt>
                <c:pt idx="1">
                  <c:v>4.70968172734006E-2</c:v>
                </c:pt>
              </c:numCache>
            </c:numRef>
          </c:val>
          <c:extLst>
            <c:ext xmlns:c16="http://schemas.microsoft.com/office/drawing/2014/chart" uri="{C3380CC4-5D6E-409C-BE32-E72D297353CC}">
              <c16:uniqueId val="{00000006-BA53-4FB2-B5FC-91EB07F98940}"/>
            </c:ext>
          </c:extLst>
        </c:ser>
        <c:ser>
          <c:idx val="7"/>
          <c:order val="7"/>
          <c:tx>
            <c:strRef>
              <c:f>Tabelle1!$I$1</c:f>
              <c:strCache>
                <c:ptCount val="1"/>
                <c:pt idx="0">
                  <c:v>danceability</c:v>
                </c:pt>
              </c:strCache>
            </c:strRef>
          </c:tx>
          <c:spPr>
            <a:solidFill>
              <a:schemeClr val="accent3">
                <a:lumMod val="80000"/>
                <a:lumOff val="20000"/>
              </a:schemeClr>
            </a:solidFill>
            <a:ln>
              <a:noFill/>
            </a:ln>
            <a:effectLst/>
          </c:spPr>
          <c:invertIfNegative val="0"/>
          <c:cat>
            <c:strRef>
              <c:f>Tabelle1!$A$2:$A$3</c:f>
              <c:strCache>
                <c:ptCount val="2"/>
                <c:pt idx="0">
                  <c:v>Weights first iteration</c:v>
                </c:pt>
                <c:pt idx="1">
                  <c:v>Weights second iteration</c:v>
                </c:pt>
              </c:strCache>
            </c:strRef>
          </c:cat>
          <c:val>
            <c:numRef>
              <c:f>Tabelle1!$I$2:$I$3</c:f>
              <c:numCache>
                <c:formatCode>0.000</c:formatCode>
                <c:ptCount val="2"/>
                <c:pt idx="0" formatCode="_-* #,##0.000_-;\-* #,##0.000_-;_-* &quot;-&quot;??_-;_-@_-">
                  <c:v>9.5000000000000001E-2</c:v>
                </c:pt>
                <c:pt idx="1">
                  <c:v>4.5684141731632502E-2</c:v>
                </c:pt>
              </c:numCache>
            </c:numRef>
          </c:val>
          <c:extLst>
            <c:ext xmlns:c16="http://schemas.microsoft.com/office/drawing/2014/chart" uri="{C3380CC4-5D6E-409C-BE32-E72D297353CC}">
              <c16:uniqueId val="{00000007-BA53-4FB2-B5FC-91EB07F98940}"/>
            </c:ext>
          </c:extLst>
        </c:ser>
        <c:ser>
          <c:idx val="8"/>
          <c:order val="8"/>
          <c:tx>
            <c:strRef>
              <c:f>Tabelle1!$J$1</c:f>
              <c:strCache>
                <c:ptCount val="1"/>
                <c:pt idx="0">
                  <c:v>median(Follower_main_artist)</c:v>
                </c:pt>
              </c:strCache>
            </c:strRef>
          </c:tx>
          <c:spPr>
            <a:solidFill>
              <a:schemeClr val="accent5">
                <a:lumMod val="80000"/>
                <a:lumOff val="20000"/>
              </a:schemeClr>
            </a:solidFill>
            <a:ln>
              <a:noFill/>
            </a:ln>
            <a:effectLst/>
          </c:spPr>
          <c:invertIfNegative val="0"/>
          <c:cat>
            <c:strRef>
              <c:f>Tabelle1!$A$2:$A$3</c:f>
              <c:strCache>
                <c:ptCount val="2"/>
                <c:pt idx="0">
                  <c:v>Weights first iteration</c:v>
                </c:pt>
                <c:pt idx="1">
                  <c:v>Weights second iteration</c:v>
                </c:pt>
              </c:strCache>
            </c:strRef>
          </c:cat>
          <c:val>
            <c:numRef>
              <c:f>Tabelle1!$J$2:$J$3</c:f>
              <c:numCache>
                <c:formatCode>0.000</c:formatCode>
                <c:ptCount val="2"/>
                <c:pt idx="0" formatCode="_-* #,##0.000_-;\-* #,##0.000_-;_-* &quot;-&quot;??_-;_-@_-">
                  <c:v>0</c:v>
                </c:pt>
                <c:pt idx="1">
                  <c:v>4.2419393952027699E-2</c:v>
                </c:pt>
              </c:numCache>
            </c:numRef>
          </c:val>
          <c:extLst>
            <c:ext xmlns:c16="http://schemas.microsoft.com/office/drawing/2014/chart" uri="{C3380CC4-5D6E-409C-BE32-E72D297353CC}">
              <c16:uniqueId val="{00000008-BA53-4FB2-B5FC-91EB07F98940}"/>
            </c:ext>
          </c:extLst>
        </c:ser>
        <c:ser>
          <c:idx val="9"/>
          <c:order val="9"/>
          <c:tx>
            <c:strRef>
              <c:f>Tabelle1!$K$1</c:f>
              <c:strCache>
                <c:ptCount val="1"/>
                <c:pt idx="0">
                  <c:v>median(Popularity Main Artist)</c:v>
                </c:pt>
              </c:strCache>
            </c:strRef>
          </c:tx>
          <c:spPr>
            <a:solidFill>
              <a:schemeClr val="accent1">
                <a:lumMod val="80000"/>
              </a:schemeClr>
            </a:solidFill>
            <a:ln>
              <a:noFill/>
            </a:ln>
            <a:effectLst/>
          </c:spPr>
          <c:invertIfNegative val="0"/>
          <c:cat>
            <c:strRef>
              <c:f>Tabelle1!$A$2:$A$3</c:f>
              <c:strCache>
                <c:ptCount val="2"/>
                <c:pt idx="0">
                  <c:v>Weights first iteration</c:v>
                </c:pt>
                <c:pt idx="1">
                  <c:v>Weights second iteration</c:v>
                </c:pt>
              </c:strCache>
            </c:strRef>
          </c:cat>
          <c:val>
            <c:numRef>
              <c:f>Tabelle1!$K$2:$K$3</c:f>
              <c:numCache>
                <c:formatCode>0.000</c:formatCode>
                <c:ptCount val="2"/>
                <c:pt idx="0" formatCode="_-* #,##0.000_-;\-* #,##0.000_-;_-* &quot;-&quot;??_-;_-@_-">
                  <c:v>0</c:v>
                </c:pt>
                <c:pt idx="1">
                  <c:v>4.1774115567461897E-2</c:v>
                </c:pt>
              </c:numCache>
            </c:numRef>
          </c:val>
          <c:extLst>
            <c:ext xmlns:c16="http://schemas.microsoft.com/office/drawing/2014/chart" uri="{C3380CC4-5D6E-409C-BE32-E72D297353CC}">
              <c16:uniqueId val="{00000009-BA53-4FB2-B5FC-91EB07F98940}"/>
            </c:ext>
          </c:extLst>
        </c:ser>
        <c:ser>
          <c:idx val="10"/>
          <c:order val="10"/>
          <c:tx>
            <c:strRef>
              <c:f>Tabelle1!$L$1</c:f>
              <c:strCache>
                <c:ptCount val="1"/>
                <c:pt idx="0">
                  <c:v>maximum(Popularity Main Artist)</c:v>
                </c:pt>
              </c:strCache>
            </c:strRef>
          </c:tx>
          <c:spPr>
            <a:solidFill>
              <a:schemeClr val="accent3">
                <a:lumMod val="80000"/>
              </a:schemeClr>
            </a:solidFill>
            <a:ln>
              <a:noFill/>
            </a:ln>
            <a:effectLst/>
          </c:spPr>
          <c:invertIfNegative val="0"/>
          <c:cat>
            <c:strRef>
              <c:f>Tabelle1!$A$2:$A$3</c:f>
              <c:strCache>
                <c:ptCount val="2"/>
                <c:pt idx="0">
                  <c:v>Weights first iteration</c:v>
                </c:pt>
                <c:pt idx="1">
                  <c:v>Weights second iteration</c:v>
                </c:pt>
              </c:strCache>
            </c:strRef>
          </c:cat>
          <c:val>
            <c:numRef>
              <c:f>Tabelle1!$L$2:$L$3</c:f>
              <c:numCache>
                <c:formatCode>0.000</c:formatCode>
                <c:ptCount val="2"/>
                <c:pt idx="0" formatCode="_-* #,##0.000_-;\-* #,##0.000_-;_-* &quot;-&quot;??_-;_-@_-">
                  <c:v>0</c:v>
                </c:pt>
                <c:pt idx="1">
                  <c:v>4.1629085187086003E-2</c:v>
                </c:pt>
              </c:numCache>
            </c:numRef>
          </c:val>
          <c:extLst>
            <c:ext xmlns:c16="http://schemas.microsoft.com/office/drawing/2014/chart" uri="{C3380CC4-5D6E-409C-BE32-E72D297353CC}">
              <c16:uniqueId val="{0000000A-BA53-4FB2-B5FC-91EB07F98940}"/>
            </c:ext>
          </c:extLst>
        </c:ser>
        <c:ser>
          <c:idx val="11"/>
          <c:order val="11"/>
          <c:tx>
            <c:strRef>
              <c:f>Tabelle1!$M$1</c:f>
              <c:strCache>
                <c:ptCount val="1"/>
                <c:pt idx="0">
                  <c:v>energy</c:v>
                </c:pt>
              </c:strCache>
            </c:strRef>
          </c:tx>
          <c:spPr>
            <a:solidFill>
              <a:schemeClr val="accent5">
                <a:lumMod val="80000"/>
              </a:schemeClr>
            </a:solidFill>
            <a:ln>
              <a:noFill/>
            </a:ln>
            <a:effectLst/>
          </c:spPr>
          <c:invertIfNegative val="0"/>
          <c:cat>
            <c:strRef>
              <c:f>Tabelle1!$A$2:$A$3</c:f>
              <c:strCache>
                <c:ptCount val="2"/>
                <c:pt idx="0">
                  <c:v>Weights first iteration</c:v>
                </c:pt>
                <c:pt idx="1">
                  <c:v>Weights second iteration</c:v>
                </c:pt>
              </c:strCache>
            </c:strRef>
          </c:cat>
          <c:val>
            <c:numRef>
              <c:f>Tabelle1!$M$2:$M$3</c:f>
              <c:numCache>
                <c:formatCode>0.000</c:formatCode>
                <c:ptCount val="2"/>
                <c:pt idx="0" formatCode="_-* #,##0.000_-;\-* #,##0.000_-;_-* &quot;-&quot;??_-;_-@_-">
                  <c:v>8.7999999999999995E-2</c:v>
                </c:pt>
                <c:pt idx="1">
                  <c:v>4.14965676809965E-2</c:v>
                </c:pt>
              </c:numCache>
            </c:numRef>
          </c:val>
          <c:extLst>
            <c:ext xmlns:c16="http://schemas.microsoft.com/office/drawing/2014/chart" uri="{C3380CC4-5D6E-409C-BE32-E72D297353CC}">
              <c16:uniqueId val="{0000000B-BA53-4FB2-B5FC-91EB07F98940}"/>
            </c:ext>
          </c:extLst>
        </c:ser>
        <c:ser>
          <c:idx val="12"/>
          <c:order val="12"/>
          <c:tx>
            <c:strRef>
              <c:f>Tabelle1!$N$1</c:f>
              <c:strCache>
                <c:ptCount val="1"/>
                <c:pt idx="0">
                  <c:v>speechiness</c:v>
                </c:pt>
              </c:strCache>
            </c:strRef>
          </c:tx>
          <c:spPr>
            <a:solidFill>
              <a:schemeClr val="accent1">
                <a:lumMod val="60000"/>
                <a:lumOff val="40000"/>
              </a:schemeClr>
            </a:solidFill>
            <a:ln>
              <a:noFill/>
            </a:ln>
            <a:effectLst/>
          </c:spPr>
          <c:invertIfNegative val="0"/>
          <c:cat>
            <c:strRef>
              <c:f>Tabelle1!$A$2:$A$3</c:f>
              <c:strCache>
                <c:ptCount val="2"/>
                <c:pt idx="0">
                  <c:v>Weights first iteration</c:v>
                </c:pt>
                <c:pt idx="1">
                  <c:v>Weights second iteration</c:v>
                </c:pt>
              </c:strCache>
            </c:strRef>
          </c:cat>
          <c:val>
            <c:numRef>
              <c:f>Tabelle1!$N$2:$N$3</c:f>
              <c:numCache>
                <c:formatCode>0.000</c:formatCode>
                <c:ptCount val="2"/>
                <c:pt idx="0" formatCode="_-* #,##0.000_-;\-* #,##0.000_-;_-* &quot;-&quot;??_-;_-@_-">
                  <c:v>8.1000000000000003E-2</c:v>
                </c:pt>
                <c:pt idx="1">
                  <c:v>3.6560431720682803E-2</c:v>
                </c:pt>
              </c:numCache>
            </c:numRef>
          </c:val>
          <c:extLst>
            <c:ext xmlns:c16="http://schemas.microsoft.com/office/drawing/2014/chart" uri="{C3380CC4-5D6E-409C-BE32-E72D297353CC}">
              <c16:uniqueId val="{0000000C-BA53-4FB2-B5FC-91EB07F98940}"/>
            </c:ext>
          </c:extLst>
        </c:ser>
        <c:ser>
          <c:idx val="13"/>
          <c:order val="13"/>
          <c:tx>
            <c:strRef>
              <c:f>Tabelle1!$O$1</c:f>
              <c:strCache>
                <c:ptCount val="1"/>
                <c:pt idx="0">
                  <c:v>variance(Popularity Main Artist)</c:v>
                </c:pt>
              </c:strCache>
            </c:strRef>
          </c:tx>
          <c:spPr>
            <a:solidFill>
              <a:schemeClr val="accent3">
                <a:lumMod val="60000"/>
                <a:lumOff val="40000"/>
              </a:schemeClr>
            </a:solidFill>
            <a:ln>
              <a:noFill/>
            </a:ln>
            <a:effectLst/>
          </c:spPr>
          <c:invertIfNegative val="0"/>
          <c:cat>
            <c:strRef>
              <c:f>Tabelle1!$A$2:$A$3</c:f>
              <c:strCache>
                <c:ptCount val="2"/>
                <c:pt idx="0">
                  <c:v>Weights first iteration</c:v>
                </c:pt>
                <c:pt idx="1">
                  <c:v>Weights second iteration</c:v>
                </c:pt>
              </c:strCache>
            </c:strRef>
          </c:cat>
          <c:val>
            <c:numRef>
              <c:f>Tabelle1!$O$2:$O$3</c:f>
              <c:numCache>
                <c:formatCode>0.000</c:formatCode>
                <c:ptCount val="2"/>
                <c:pt idx="0" formatCode="_-* #,##0.000_-;\-* #,##0.000_-;_-* &quot;-&quot;??_-;_-@_-">
                  <c:v>0</c:v>
                </c:pt>
                <c:pt idx="1">
                  <c:v>3.6013845182396101E-2</c:v>
                </c:pt>
              </c:numCache>
            </c:numRef>
          </c:val>
          <c:extLst>
            <c:ext xmlns:c16="http://schemas.microsoft.com/office/drawing/2014/chart" uri="{C3380CC4-5D6E-409C-BE32-E72D297353CC}">
              <c16:uniqueId val="{0000000D-BA53-4FB2-B5FC-91EB07F98940}"/>
            </c:ext>
          </c:extLst>
        </c:ser>
        <c:ser>
          <c:idx val="14"/>
          <c:order val="14"/>
          <c:tx>
            <c:strRef>
              <c:f>Tabelle1!$P$1</c:f>
              <c:strCache>
                <c:ptCount val="1"/>
                <c:pt idx="0">
                  <c:v>acousticness</c:v>
                </c:pt>
              </c:strCache>
            </c:strRef>
          </c:tx>
          <c:spPr>
            <a:solidFill>
              <a:schemeClr val="accent5">
                <a:lumMod val="60000"/>
                <a:lumOff val="40000"/>
              </a:schemeClr>
            </a:solidFill>
            <a:ln>
              <a:noFill/>
            </a:ln>
            <a:effectLst/>
          </c:spPr>
          <c:invertIfNegative val="0"/>
          <c:cat>
            <c:strRef>
              <c:f>Tabelle1!$A$2:$A$3</c:f>
              <c:strCache>
                <c:ptCount val="2"/>
                <c:pt idx="0">
                  <c:v>Weights first iteration</c:v>
                </c:pt>
                <c:pt idx="1">
                  <c:v>Weights second iteration</c:v>
                </c:pt>
              </c:strCache>
            </c:strRef>
          </c:cat>
          <c:val>
            <c:numRef>
              <c:f>Tabelle1!$P$2:$P$3</c:f>
              <c:numCache>
                <c:formatCode>0.000</c:formatCode>
                <c:ptCount val="2"/>
                <c:pt idx="0" formatCode="_-* #,##0.000_-;\-* #,##0.000_-;_-* &quot;-&quot;??_-;_-@_-">
                  <c:v>8.5999999999999993E-2</c:v>
                </c:pt>
                <c:pt idx="1">
                  <c:v>3.4531052410420197E-2</c:v>
                </c:pt>
              </c:numCache>
            </c:numRef>
          </c:val>
          <c:extLst>
            <c:ext xmlns:c16="http://schemas.microsoft.com/office/drawing/2014/chart" uri="{C3380CC4-5D6E-409C-BE32-E72D297353CC}">
              <c16:uniqueId val="{0000000E-BA53-4FB2-B5FC-91EB07F98940}"/>
            </c:ext>
          </c:extLst>
        </c:ser>
        <c:ser>
          <c:idx val="15"/>
          <c:order val="15"/>
          <c:tx>
            <c:strRef>
              <c:f>Tabelle1!$Q$1</c:f>
              <c:strCache>
                <c:ptCount val="1"/>
                <c:pt idx="0">
                  <c:v>minimum(Popularity Main Artist)</c:v>
                </c:pt>
              </c:strCache>
            </c:strRef>
          </c:tx>
          <c:spPr>
            <a:solidFill>
              <a:schemeClr val="accent1">
                <a:lumMod val="50000"/>
              </a:schemeClr>
            </a:solidFill>
            <a:ln>
              <a:noFill/>
            </a:ln>
            <a:effectLst/>
          </c:spPr>
          <c:invertIfNegative val="0"/>
          <c:cat>
            <c:strRef>
              <c:f>Tabelle1!$A$2:$A$3</c:f>
              <c:strCache>
                <c:ptCount val="2"/>
                <c:pt idx="0">
                  <c:v>Weights first iteration</c:v>
                </c:pt>
                <c:pt idx="1">
                  <c:v>Weights second iteration</c:v>
                </c:pt>
              </c:strCache>
            </c:strRef>
          </c:cat>
          <c:val>
            <c:numRef>
              <c:f>Tabelle1!$Q$2:$Q$3</c:f>
              <c:numCache>
                <c:formatCode>0.000</c:formatCode>
                <c:ptCount val="2"/>
                <c:pt idx="0" formatCode="_-* #,##0.000_-;\-* #,##0.000_-;_-* &quot;-&quot;??_-;_-@_-">
                  <c:v>0</c:v>
                </c:pt>
                <c:pt idx="1">
                  <c:v>3.4491329387234003E-2</c:v>
                </c:pt>
              </c:numCache>
            </c:numRef>
          </c:val>
          <c:extLst>
            <c:ext xmlns:c16="http://schemas.microsoft.com/office/drawing/2014/chart" uri="{C3380CC4-5D6E-409C-BE32-E72D297353CC}">
              <c16:uniqueId val="{0000000F-BA53-4FB2-B5FC-91EB07F98940}"/>
            </c:ext>
          </c:extLst>
        </c:ser>
        <c:ser>
          <c:idx val="16"/>
          <c:order val="16"/>
          <c:tx>
            <c:strRef>
              <c:f>Tabelle1!$R$1</c:f>
              <c:strCache>
                <c:ptCount val="1"/>
                <c:pt idx="0">
                  <c:v>variance(Follower_main_artist)</c:v>
                </c:pt>
              </c:strCache>
            </c:strRef>
          </c:tx>
          <c:spPr>
            <a:solidFill>
              <a:schemeClr val="accent3">
                <a:lumMod val="50000"/>
              </a:schemeClr>
            </a:solidFill>
            <a:ln>
              <a:noFill/>
            </a:ln>
            <a:effectLst/>
          </c:spPr>
          <c:invertIfNegative val="0"/>
          <c:cat>
            <c:strRef>
              <c:f>Tabelle1!$A$2:$A$3</c:f>
              <c:strCache>
                <c:ptCount val="2"/>
                <c:pt idx="0">
                  <c:v>Weights first iteration</c:v>
                </c:pt>
                <c:pt idx="1">
                  <c:v>Weights second iteration</c:v>
                </c:pt>
              </c:strCache>
            </c:strRef>
          </c:cat>
          <c:val>
            <c:numRef>
              <c:f>Tabelle1!$R$2:$R$3</c:f>
              <c:numCache>
                <c:formatCode>0.000</c:formatCode>
                <c:ptCount val="2"/>
                <c:pt idx="0" formatCode="_-* #,##0.000_-;\-* #,##0.000_-;_-* &quot;-&quot;??_-;_-@_-">
                  <c:v>0</c:v>
                </c:pt>
                <c:pt idx="1">
                  <c:v>3.4372443501873198E-2</c:v>
                </c:pt>
              </c:numCache>
            </c:numRef>
          </c:val>
          <c:extLst>
            <c:ext xmlns:c16="http://schemas.microsoft.com/office/drawing/2014/chart" uri="{C3380CC4-5D6E-409C-BE32-E72D297353CC}">
              <c16:uniqueId val="{00000010-BA53-4FB2-B5FC-91EB07F98940}"/>
            </c:ext>
          </c:extLst>
        </c:ser>
        <c:ser>
          <c:idx val="17"/>
          <c:order val="17"/>
          <c:tx>
            <c:strRef>
              <c:f>Tabelle1!$S$1</c:f>
              <c:strCache>
                <c:ptCount val="1"/>
                <c:pt idx="0">
                  <c:v>valence</c:v>
                </c:pt>
              </c:strCache>
            </c:strRef>
          </c:tx>
          <c:spPr>
            <a:solidFill>
              <a:schemeClr val="accent5">
                <a:lumMod val="50000"/>
              </a:schemeClr>
            </a:solidFill>
            <a:ln>
              <a:noFill/>
            </a:ln>
            <a:effectLst/>
          </c:spPr>
          <c:invertIfNegative val="0"/>
          <c:cat>
            <c:strRef>
              <c:f>Tabelle1!$A$2:$A$3</c:f>
              <c:strCache>
                <c:ptCount val="2"/>
                <c:pt idx="0">
                  <c:v>Weights first iteration</c:v>
                </c:pt>
                <c:pt idx="1">
                  <c:v>Weights second iteration</c:v>
                </c:pt>
              </c:strCache>
            </c:strRef>
          </c:cat>
          <c:val>
            <c:numRef>
              <c:f>Tabelle1!$S$2:$S$3</c:f>
              <c:numCache>
                <c:formatCode>0.000</c:formatCode>
                <c:ptCount val="2"/>
                <c:pt idx="0" formatCode="_-* #,##0.000_-;\-* #,##0.000_-;_-* &quot;-&quot;??_-;_-@_-">
                  <c:v>6.5000000000000002E-2</c:v>
                </c:pt>
                <c:pt idx="1">
                  <c:v>3.1537932009084703E-2</c:v>
                </c:pt>
              </c:numCache>
            </c:numRef>
          </c:val>
          <c:extLst>
            <c:ext xmlns:c16="http://schemas.microsoft.com/office/drawing/2014/chart" uri="{C3380CC4-5D6E-409C-BE32-E72D297353CC}">
              <c16:uniqueId val="{00000011-BA53-4FB2-B5FC-91EB07F98940}"/>
            </c:ext>
          </c:extLst>
        </c:ser>
        <c:ser>
          <c:idx val="18"/>
          <c:order val="18"/>
          <c:tx>
            <c:strRef>
              <c:f>Tabelle1!$T$1</c:f>
              <c:strCache>
                <c:ptCount val="1"/>
                <c:pt idx="0">
                  <c:v>liveness</c:v>
                </c:pt>
              </c:strCache>
            </c:strRef>
          </c:tx>
          <c:spPr>
            <a:solidFill>
              <a:schemeClr val="accent1">
                <a:lumMod val="70000"/>
                <a:lumOff val="30000"/>
              </a:schemeClr>
            </a:solidFill>
            <a:ln>
              <a:noFill/>
            </a:ln>
            <a:effectLst/>
          </c:spPr>
          <c:invertIfNegative val="0"/>
          <c:cat>
            <c:strRef>
              <c:f>Tabelle1!$A$2:$A$3</c:f>
              <c:strCache>
                <c:ptCount val="2"/>
                <c:pt idx="0">
                  <c:v>Weights first iteration</c:v>
                </c:pt>
                <c:pt idx="1">
                  <c:v>Weights second iteration</c:v>
                </c:pt>
              </c:strCache>
            </c:strRef>
          </c:cat>
          <c:val>
            <c:numRef>
              <c:f>Tabelle1!$T$2:$T$3</c:f>
              <c:numCache>
                <c:formatCode>0.000</c:formatCode>
                <c:ptCount val="2"/>
                <c:pt idx="0" formatCode="_-* #,##0.000_-;\-* #,##0.000_-;_-* &quot;-&quot;??_-;_-@_-">
                  <c:v>7.4999999999999997E-2</c:v>
                </c:pt>
                <c:pt idx="1">
                  <c:v>3.1142126534147701E-2</c:v>
                </c:pt>
              </c:numCache>
            </c:numRef>
          </c:val>
          <c:extLst>
            <c:ext xmlns:c16="http://schemas.microsoft.com/office/drawing/2014/chart" uri="{C3380CC4-5D6E-409C-BE32-E72D297353CC}">
              <c16:uniqueId val="{00000012-BA53-4FB2-B5FC-91EB07F98940}"/>
            </c:ext>
          </c:extLst>
        </c:ser>
        <c:ser>
          <c:idx val="19"/>
          <c:order val="19"/>
          <c:tx>
            <c:strRef>
              <c:f>Tabelle1!$U$1</c:f>
              <c:strCache>
                <c:ptCount val="1"/>
                <c:pt idx="0">
                  <c:v>Chartsduration</c:v>
                </c:pt>
              </c:strCache>
            </c:strRef>
          </c:tx>
          <c:spPr>
            <a:solidFill>
              <a:schemeClr val="accent3">
                <a:lumMod val="70000"/>
                <a:lumOff val="30000"/>
              </a:schemeClr>
            </a:solidFill>
            <a:ln>
              <a:noFill/>
            </a:ln>
            <a:effectLst/>
          </c:spPr>
          <c:invertIfNegative val="0"/>
          <c:cat>
            <c:strRef>
              <c:f>Tabelle1!$A$2:$A$3</c:f>
              <c:strCache>
                <c:ptCount val="2"/>
                <c:pt idx="0">
                  <c:v>Weights first iteration</c:v>
                </c:pt>
                <c:pt idx="1">
                  <c:v>Weights second iteration</c:v>
                </c:pt>
              </c:strCache>
            </c:strRef>
          </c:cat>
          <c:val>
            <c:numRef>
              <c:f>Tabelle1!$U$2:$U$3</c:f>
              <c:numCache>
                <c:formatCode>0.000</c:formatCode>
                <c:ptCount val="2"/>
                <c:pt idx="0" formatCode="_-* #,##0.000_-;\-* #,##0.000_-;_-* &quot;-&quot;??_-;_-@_-">
                  <c:v>0.115</c:v>
                </c:pt>
                <c:pt idx="1">
                  <c:v>2.9323258305387099E-2</c:v>
                </c:pt>
              </c:numCache>
            </c:numRef>
          </c:val>
          <c:extLst>
            <c:ext xmlns:c16="http://schemas.microsoft.com/office/drawing/2014/chart" uri="{C3380CC4-5D6E-409C-BE32-E72D297353CC}">
              <c16:uniqueId val="{00000013-BA53-4FB2-B5FC-91EB07F98940}"/>
            </c:ext>
          </c:extLst>
        </c:ser>
        <c:ser>
          <c:idx val="20"/>
          <c:order val="20"/>
          <c:tx>
            <c:strRef>
              <c:f>Tabelle1!$V$1</c:f>
              <c:strCache>
                <c:ptCount val="1"/>
                <c:pt idx="0">
                  <c:v>key</c:v>
                </c:pt>
              </c:strCache>
            </c:strRef>
          </c:tx>
          <c:spPr>
            <a:solidFill>
              <a:schemeClr val="accent5">
                <a:lumMod val="70000"/>
                <a:lumOff val="30000"/>
              </a:schemeClr>
            </a:solidFill>
            <a:ln>
              <a:noFill/>
            </a:ln>
            <a:effectLst/>
          </c:spPr>
          <c:invertIfNegative val="0"/>
          <c:cat>
            <c:strRef>
              <c:f>Tabelle1!$A$2:$A$3</c:f>
              <c:strCache>
                <c:ptCount val="2"/>
                <c:pt idx="0">
                  <c:v>Weights first iteration</c:v>
                </c:pt>
                <c:pt idx="1">
                  <c:v>Weights second iteration</c:v>
                </c:pt>
              </c:strCache>
            </c:strRef>
          </c:cat>
          <c:val>
            <c:numRef>
              <c:f>Tabelle1!$V$2:$V$3</c:f>
              <c:numCache>
                <c:formatCode>0.000</c:formatCode>
                <c:ptCount val="2"/>
                <c:pt idx="0" formatCode="_-* #,##0.000_-;\-* #,##0.000_-;_-* &quot;-&quot;??_-;_-@_-">
                  <c:v>1.6E-2</c:v>
                </c:pt>
                <c:pt idx="1">
                  <c:v>2.9098920704475E-2</c:v>
                </c:pt>
              </c:numCache>
            </c:numRef>
          </c:val>
          <c:extLst>
            <c:ext xmlns:c16="http://schemas.microsoft.com/office/drawing/2014/chart" uri="{C3380CC4-5D6E-409C-BE32-E72D297353CC}">
              <c16:uniqueId val="{00000014-BA53-4FB2-B5FC-91EB07F98940}"/>
            </c:ext>
          </c:extLst>
        </c:ser>
        <c:ser>
          <c:idx val="21"/>
          <c:order val="21"/>
          <c:tx>
            <c:strRef>
              <c:f>Tabelle1!$W$1</c:f>
              <c:strCache>
                <c:ptCount val="1"/>
                <c:pt idx="0">
                  <c:v>Artist_Popularity</c:v>
                </c:pt>
              </c:strCache>
            </c:strRef>
          </c:tx>
          <c:spPr>
            <a:solidFill>
              <a:schemeClr val="accent1">
                <a:lumMod val="70000"/>
              </a:schemeClr>
            </a:solidFill>
            <a:ln>
              <a:noFill/>
            </a:ln>
            <a:effectLst/>
          </c:spPr>
          <c:invertIfNegative val="0"/>
          <c:cat>
            <c:strRef>
              <c:f>Tabelle1!$A$2:$A$3</c:f>
              <c:strCache>
                <c:ptCount val="2"/>
                <c:pt idx="0">
                  <c:v>Weights first iteration</c:v>
                </c:pt>
                <c:pt idx="1">
                  <c:v>Weights second iteration</c:v>
                </c:pt>
              </c:strCache>
            </c:strRef>
          </c:cat>
          <c:val>
            <c:numRef>
              <c:f>Tabelle1!$W$2:$W$3</c:f>
              <c:numCache>
                <c:formatCode>0.000</c:formatCode>
                <c:ptCount val="2"/>
                <c:pt idx="0" formatCode="_-* #,##0.000_-;\-* #,##0.000_-;_-* &quot;-&quot;??_-;_-@_-">
                  <c:v>0</c:v>
                </c:pt>
                <c:pt idx="1">
                  <c:v>1.86773415651664E-2</c:v>
                </c:pt>
              </c:numCache>
            </c:numRef>
          </c:val>
          <c:extLst>
            <c:ext xmlns:c16="http://schemas.microsoft.com/office/drawing/2014/chart" uri="{C3380CC4-5D6E-409C-BE32-E72D297353CC}">
              <c16:uniqueId val="{00000015-BA53-4FB2-B5FC-91EB07F98940}"/>
            </c:ext>
          </c:extLst>
        </c:ser>
        <c:ser>
          <c:idx val="22"/>
          <c:order val="22"/>
          <c:tx>
            <c:strRef>
              <c:f>Tabelle1!$X$1</c:f>
              <c:strCache>
                <c:ptCount val="1"/>
                <c:pt idx="0">
                  <c:v>instrumentalness</c:v>
                </c:pt>
              </c:strCache>
            </c:strRef>
          </c:tx>
          <c:spPr>
            <a:solidFill>
              <a:schemeClr val="accent3">
                <a:lumMod val="70000"/>
              </a:schemeClr>
            </a:solidFill>
            <a:ln>
              <a:noFill/>
            </a:ln>
            <a:effectLst/>
          </c:spPr>
          <c:invertIfNegative val="0"/>
          <c:cat>
            <c:strRef>
              <c:f>Tabelle1!$A$2:$A$3</c:f>
              <c:strCache>
                <c:ptCount val="2"/>
                <c:pt idx="0">
                  <c:v>Weights first iteration</c:v>
                </c:pt>
                <c:pt idx="1">
                  <c:v>Weights second iteration</c:v>
                </c:pt>
              </c:strCache>
            </c:strRef>
          </c:cat>
          <c:val>
            <c:numRef>
              <c:f>Tabelle1!$X$2:$X$3</c:f>
              <c:numCache>
                <c:formatCode>0.000</c:formatCode>
                <c:ptCount val="2"/>
                <c:pt idx="0" formatCode="_-* #,##0.000_-;\-* #,##0.000_-;_-* &quot;-&quot;??_-;_-@_-">
                  <c:v>5.2999999999999999E-2</c:v>
                </c:pt>
                <c:pt idx="1">
                  <c:v>1.6620813218678102E-2</c:v>
                </c:pt>
              </c:numCache>
            </c:numRef>
          </c:val>
          <c:extLst>
            <c:ext xmlns:c16="http://schemas.microsoft.com/office/drawing/2014/chart" uri="{C3380CC4-5D6E-409C-BE32-E72D297353CC}">
              <c16:uniqueId val="{00000016-BA53-4FB2-B5FC-91EB07F98940}"/>
            </c:ext>
          </c:extLst>
        </c:ser>
        <c:ser>
          <c:idx val="23"/>
          <c:order val="23"/>
          <c:tx>
            <c:strRef>
              <c:f>Tabelle1!$Y$1</c:f>
              <c:strCache>
                <c:ptCount val="1"/>
                <c:pt idx="0">
                  <c:v>mode</c:v>
                </c:pt>
              </c:strCache>
            </c:strRef>
          </c:tx>
          <c:spPr>
            <a:solidFill>
              <a:schemeClr val="accent5">
                <a:lumMod val="70000"/>
              </a:schemeClr>
            </a:solidFill>
            <a:ln>
              <a:noFill/>
            </a:ln>
            <a:effectLst/>
          </c:spPr>
          <c:invertIfNegative val="0"/>
          <c:cat>
            <c:strRef>
              <c:f>Tabelle1!$A$2:$A$3</c:f>
              <c:strCache>
                <c:ptCount val="2"/>
                <c:pt idx="0">
                  <c:v>Weights first iteration</c:v>
                </c:pt>
                <c:pt idx="1">
                  <c:v>Weights second iteration</c:v>
                </c:pt>
              </c:strCache>
            </c:strRef>
          </c:cat>
          <c:val>
            <c:numRef>
              <c:f>Tabelle1!$Y$2:$Y$3</c:f>
              <c:numCache>
                <c:formatCode>0.000</c:formatCode>
                <c:ptCount val="2"/>
                <c:pt idx="0" formatCode="_-* #,##0.000_-;\-* #,##0.000_-;_-* &quot;-&quot;??_-;_-@_-">
                  <c:v>2E-3</c:v>
                </c:pt>
                <c:pt idx="1">
                  <c:v>8.12609631854792E-3</c:v>
                </c:pt>
              </c:numCache>
            </c:numRef>
          </c:val>
          <c:extLst>
            <c:ext xmlns:c16="http://schemas.microsoft.com/office/drawing/2014/chart" uri="{C3380CC4-5D6E-409C-BE32-E72D297353CC}">
              <c16:uniqueId val="{00000017-BA53-4FB2-B5FC-91EB07F98940}"/>
            </c:ext>
          </c:extLst>
        </c:ser>
        <c:ser>
          <c:idx val="24"/>
          <c:order val="24"/>
          <c:tx>
            <c:strRef>
              <c:f>Tabelle1!$Z$1</c:f>
              <c:strCache>
                <c:ptCount val="1"/>
                <c:pt idx="0">
                  <c:v>explicit</c:v>
                </c:pt>
              </c:strCache>
            </c:strRef>
          </c:tx>
          <c:spPr>
            <a:solidFill>
              <a:schemeClr val="accent1">
                <a:lumMod val="50000"/>
                <a:lumOff val="50000"/>
              </a:schemeClr>
            </a:solidFill>
            <a:ln>
              <a:noFill/>
            </a:ln>
            <a:effectLst/>
          </c:spPr>
          <c:invertIfNegative val="0"/>
          <c:cat>
            <c:strRef>
              <c:f>Tabelle1!$A$2:$A$3</c:f>
              <c:strCache>
                <c:ptCount val="2"/>
                <c:pt idx="0">
                  <c:v>Weights first iteration</c:v>
                </c:pt>
                <c:pt idx="1">
                  <c:v>Weights second iteration</c:v>
                </c:pt>
              </c:strCache>
            </c:strRef>
          </c:cat>
          <c:val>
            <c:numRef>
              <c:f>Tabelle1!$Z$2:$Z$3</c:f>
              <c:numCache>
                <c:formatCode>0.000</c:formatCode>
                <c:ptCount val="2"/>
                <c:pt idx="0" formatCode="_-* #,##0.000_-;\-* #,##0.000_-;_-* &quot;-&quot;??_-;_-@_-">
                  <c:v>2E-3</c:v>
                </c:pt>
                <c:pt idx="1">
                  <c:v>6.2499731562618297E-3</c:v>
                </c:pt>
              </c:numCache>
            </c:numRef>
          </c:val>
          <c:extLst>
            <c:ext xmlns:c16="http://schemas.microsoft.com/office/drawing/2014/chart" uri="{C3380CC4-5D6E-409C-BE32-E72D297353CC}">
              <c16:uniqueId val="{00000018-BA53-4FB2-B5FC-91EB07F98940}"/>
            </c:ext>
          </c:extLst>
        </c:ser>
        <c:ser>
          <c:idx val="25"/>
          <c:order val="25"/>
          <c:tx>
            <c:strRef>
              <c:f>Tabelle1!$AA$1</c:f>
              <c:strCache>
                <c:ptCount val="1"/>
                <c:pt idx="0">
                  <c:v>time_signature</c:v>
                </c:pt>
              </c:strCache>
            </c:strRef>
          </c:tx>
          <c:spPr>
            <a:solidFill>
              <a:schemeClr val="accent3">
                <a:lumMod val="50000"/>
                <a:lumOff val="50000"/>
              </a:schemeClr>
            </a:solidFill>
            <a:ln>
              <a:noFill/>
            </a:ln>
            <a:effectLst/>
          </c:spPr>
          <c:invertIfNegative val="0"/>
          <c:cat>
            <c:strRef>
              <c:f>Tabelle1!$A$2:$A$3</c:f>
              <c:strCache>
                <c:ptCount val="2"/>
                <c:pt idx="0">
                  <c:v>Weights first iteration</c:v>
                </c:pt>
                <c:pt idx="1">
                  <c:v>Weights second iteration</c:v>
                </c:pt>
              </c:strCache>
            </c:strRef>
          </c:cat>
          <c:val>
            <c:numRef>
              <c:f>Tabelle1!$AA$2:$AA$3</c:f>
              <c:numCache>
                <c:formatCode>0.000</c:formatCode>
                <c:ptCount val="2"/>
                <c:pt idx="0" formatCode="_-* #,##0.000_-;\-* #,##0.000_-;_-* &quot;-&quot;??_-;_-@_-">
                  <c:v>0</c:v>
                </c:pt>
                <c:pt idx="1">
                  <c:v>1.81925045481209E-3</c:v>
                </c:pt>
              </c:numCache>
            </c:numRef>
          </c:val>
          <c:extLst>
            <c:ext xmlns:c16="http://schemas.microsoft.com/office/drawing/2014/chart" uri="{C3380CC4-5D6E-409C-BE32-E72D297353CC}">
              <c16:uniqueId val="{00000019-BA53-4FB2-B5FC-91EB07F98940}"/>
            </c:ext>
          </c:extLst>
        </c:ser>
        <c:dLbls>
          <c:showLegendKey val="0"/>
          <c:showVal val="0"/>
          <c:showCatName val="0"/>
          <c:showSerName val="0"/>
          <c:showPercent val="0"/>
          <c:showBubbleSize val="0"/>
        </c:dLbls>
        <c:gapWidth val="219"/>
        <c:axId val="1922890256"/>
        <c:axId val="1630652144"/>
      </c:barChart>
      <c:catAx>
        <c:axId val="1922890256"/>
        <c:scaling>
          <c:orientation val="minMax"/>
        </c:scaling>
        <c:delete val="1"/>
        <c:axPos val="b"/>
        <c:numFmt formatCode="General" sourceLinked="1"/>
        <c:majorTickMark val="none"/>
        <c:minorTickMark val="none"/>
        <c:tickLblPos val="nextTo"/>
        <c:crossAx val="1630652144"/>
        <c:crosses val="autoZero"/>
        <c:auto val="1"/>
        <c:lblAlgn val="ctr"/>
        <c:lblOffset val="100"/>
        <c:noMultiLvlLbl val="0"/>
      </c:catAx>
      <c:valAx>
        <c:axId val="1630652144"/>
        <c:scaling>
          <c:orientation val="minMax"/>
        </c:scaling>
        <c:delete val="1"/>
        <c:axPos val="l"/>
        <c:numFmt formatCode="_-* #,##0.000_-;\-* #,##0.000_-;_-* &quot;-&quot;??_-;_-@_-" sourceLinked="1"/>
        <c:majorTickMark val="none"/>
        <c:minorTickMark val="none"/>
        <c:tickLblPos val="nextTo"/>
        <c:crossAx val="1922890256"/>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1197" b="0" i="0" u="none" strike="noStrike" kern="1200" baseline="0">
                <a:solidFill>
                  <a:schemeClr val="tx1">
                    <a:lumMod val="65000"/>
                    <a:lumOff val="35000"/>
                  </a:schemeClr>
                </a:solidFill>
                <a:latin typeface="+mn-lt"/>
                <a:ea typeface="+mn-ea"/>
                <a:cs typeface="+mn-cs"/>
              </a:defRPr>
            </a:pPr>
            <a:endParaRPr lang="de-DE"/>
          </a:p>
        </c:txPr>
      </c:dTable>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chartSpace>
</file>

<file path=ppt/charts/colors1.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B39517B-FB26-4CEE-A0CD-05465EABC2B5}" type="datetimeFigureOut">
              <a:rPr lang="de-DE" smtClean="0"/>
              <a:t>13.03.2023</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CE265D3-6F69-46A3-BC22-BD3030E0EBE5}" type="slidenum">
              <a:rPr lang="de-DE" smtClean="0"/>
              <a:t>‹Nr.›</a:t>
            </a:fld>
            <a:endParaRPr lang="de-DE"/>
          </a:p>
        </p:txBody>
      </p:sp>
    </p:spTree>
    <p:extLst>
      <p:ext uri="{BB962C8B-B14F-4D97-AF65-F5344CB8AC3E}">
        <p14:creationId xmlns:p14="http://schemas.microsoft.com/office/powerpoint/2010/main" val="21144215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Source: Forbes</a:t>
            </a:r>
          </a:p>
          <a:p>
            <a:endParaRPr lang="de-DE" dirty="0"/>
          </a:p>
          <a:p>
            <a:r>
              <a:rPr lang="de-DE" dirty="0"/>
              <a:t>https://www.forbes.com/sites/eamonnforde/2022/01/19/spotify-comfortably-remains-the-biggest-streaming-service-despite-its-market-share-being-eaten-into/?sh=6f71a5134743</a:t>
            </a:r>
          </a:p>
        </p:txBody>
      </p:sp>
      <p:sp>
        <p:nvSpPr>
          <p:cNvPr id="4" name="Foliennummernplatzhalter 3"/>
          <p:cNvSpPr>
            <a:spLocks noGrp="1"/>
          </p:cNvSpPr>
          <p:nvPr>
            <p:ph type="sldNum" sz="quarter" idx="5"/>
          </p:nvPr>
        </p:nvSpPr>
        <p:spPr/>
        <p:txBody>
          <a:bodyPr/>
          <a:lstStyle/>
          <a:p>
            <a:fld id="{8CE265D3-6F69-46A3-BC22-BD3030E0EBE5}" type="slidenum">
              <a:rPr lang="de-DE" smtClean="0"/>
              <a:t>3</a:t>
            </a:fld>
            <a:endParaRPr lang="de-DE"/>
          </a:p>
        </p:txBody>
      </p:sp>
    </p:spTree>
    <p:extLst>
      <p:ext uri="{BB962C8B-B14F-4D97-AF65-F5344CB8AC3E}">
        <p14:creationId xmlns:p14="http://schemas.microsoft.com/office/powerpoint/2010/main" val="7926616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17</a:t>
            </a:fld>
            <a:endParaRPr lang="de-DE"/>
          </a:p>
        </p:txBody>
      </p:sp>
    </p:spTree>
    <p:extLst>
      <p:ext uri="{BB962C8B-B14F-4D97-AF65-F5344CB8AC3E}">
        <p14:creationId xmlns:p14="http://schemas.microsoft.com/office/powerpoint/2010/main" val="26940037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19</a:t>
            </a:fld>
            <a:endParaRPr lang="de-DE"/>
          </a:p>
        </p:txBody>
      </p:sp>
    </p:spTree>
    <p:extLst>
      <p:ext uri="{BB962C8B-B14F-4D97-AF65-F5344CB8AC3E}">
        <p14:creationId xmlns:p14="http://schemas.microsoft.com/office/powerpoint/2010/main" val="34326084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20</a:t>
            </a:fld>
            <a:endParaRPr lang="de-DE"/>
          </a:p>
        </p:txBody>
      </p:sp>
    </p:spTree>
    <p:extLst>
      <p:ext uri="{BB962C8B-B14F-4D97-AF65-F5344CB8AC3E}">
        <p14:creationId xmlns:p14="http://schemas.microsoft.com/office/powerpoint/2010/main" val="27585715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21</a:t>
            </a:fld>
            <a:endParaRPr lang="de-DE"/>
          </a:p>
        </p:txBody>
      </p:sp>
    </p:spTree>
    <p:extLst>
      <p:ext uri="{BB962C8B-B14F-4D97-AF65-F5344CB8AC3E}">
        <p14:creationId xmlns:p14="http://schemas.microsoft.com/office/powerpoint/2010/main" val="32378598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23</a:t>
            </a:fld>
            <a:endParaRPr lang="de-DE"/>
          </a:p>
        </p:txBody>
      </p:sp>
    </p:spTree>
    <p:extLst>
      <p:ext uri="{BB962C8B-B14F-4D97-AF65-F5344CB8AC3E}">
        <p14:creationId xmlns:p14="http://schemas.microsoft.com/office/powerpoint/2010/main" val="21119071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24</a:t>
            </a:fld>
            <a:endParaRPr lang="de-DE"/>
          </a:p>
        </p:txBody>
      </p:sp>
    </p:spTree>
    <p:extLst>
      <p:ext uri="{BB962C8B-B14F-4D97-AF65-F5344CB8AC3E}">
        <p14:creationId xmlns:p14="http://schemas.microsoft.com/office/powerpoint/2010/main" val="29092447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25</a:t>
            </a:fld>
            <a:endParaRPr lang="de-DE"/>
          </a:p>
        </p:txBody>
      </p:sp>
    </p:spTree>
    <p:extLst>
      <p:ext uri="{BB962C8B-B14F-4D97-AF65-F5344CB8AC3E}">
        <p14:creationId xmlns:p14="http://schemas.microsoft.com/office/powerpoint/2010/main" val="33213138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26</a:t>
            </a:fld>
            <a:endParaRPr lang="de-DE"/>
          </a:p>
        </p:txBody>
      </p:sp>
    </p:spTree>
    <p:extLst>
      <p:ext uri="{BB962C8B-B14F-4D97-AF65-F5344CB8AC3E}">
        <p14:creationId xmlns:p14="http://schemas.microsoft.com/office/powerpoint/2010/main" val="41966031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27</a:t>
            </a:fld>
            <a:endParaRPr lang="de-DE"/>
          </a:p>
        </p:txBody>
      </p:sp>
    </p:spTree>
    <p:extLst>
      <p:ext uri="{BB962C8B-B14F-4D97-AF65-F5344CB8AC3E}">
        <p14:creationId xmlns:p14="http://schemas.microsoft.com/office/powerpoint/2010/main" val="22315328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28</a:t>
            </a:fld>
            <a:endParaRPr lang="de-DE"/>
          </a:p>
        </p:txBody>
      </p:sp>
    </p:spTree>
    <p:extLst>
      <p:ext uri="{BB962C8B-B14F-4D97-AF65-F5344CB8AC3E}">
        <p14:creationId xmlns:p14="http://schemas.microsoft.com/office/powerpoint/2010/main" val="8993975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111111"/>
              </a:solidFill>
              <a:effectLst/>
              <a:latin typeface="Roboto" panose="020B0604020202020204" pitchFamily="2" charset="0"/>
            </a:endParaRPr>
          </a:p>
        </p:txBody>
      </p:sp>
      <p:sp>
        <p:nvSpPr>
          <p:cNvPr id="4" name="Foliennummernplatzhalter 3"/>
          <p:cNvSpPr>
            <a:spLocks noGrp="1"/>
          </p:cNvSpPr>
          <p:nvPr>
            <p:ph type="sldNum" sz="quarter" idx="5"/>
          </p:nvPr>
        </p:nvSpPr>
        <p:spPr/>
        <p:txBody>
          <a:bodyPr/>
          <a:lstStyle/>
          <a:p>
            <a:fld id="{8CE265D3-6F69-46A3-BC22-BD3030E0EBE5}" type="slidenum">
              <a:rPr lang="de-DE" smtClean="0"/>
              <a:t>6</a:t>
            </a:fld>
            <a:endParaRPr lang="de-DE"/>
          </a:p>
        </p:txBody>
      </p:sp>
    </p:spTree>
    <p:extLst>
      <p:ext uri="{BB962C8B-B14F-4D97-AF65-F5344CB8AC3E}">
        <p14:creationId xmlns:p14="http://schemas.microsoft.com/office/powerpoint/2010/main" val="20480645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29</a:t>
            </a:fld>
            <a:endParaRPr lang="de-DE"/>
          </a:p>
        </p:txBody>
      </p:sp>
    </p:spTree>
    <p:extLst>
      <p:ext uri="{BB962C8B-B14F-4D97-AF65-F5344CB8AC3E}">
        <p14:creationId xmlns:p14="http://schemas.microsoft.com/office/powerpoint/2010/main" val="13636855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30</a:t>
            </a:fld>
            <a:endParaRPr lang="de-DE"/>
          </a:p>
        </p:txBody>
      </p:sp>
    </p:spTree>
    <p:extLst>
      <p:ext uri="{BB962C8B-B14F-4D97-AF65-F5344CB8AC3E}">
        <p14:creationId xmlns:p14="http://schemas.microsoft.com/office/powerpoint/2010/main" val="173772827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31</a:t>
            </a:fld>
            <a:endParaRPr lang="de-DE"/>
          </a:p>
        </p:txBody>
      </p:sp>
    </p:spTree>
    <p:extLst>
      <p:ext uri="{BB962C8B-B14F-4D97-AF65-F5344CB8AC3E}">
        <p14:creationId xmlns:p14="http://schemas.microsoft.com/office/powerpoint/2010/main" val="20514684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35</a:t>
            </a:fld>
            <a:endParaRPr lang="de-DE"/>
          </a:p>
        </p:txBody>
      </p:sp>
    </p:spTree>
    <p:extLst>
      <p:ext uri="{BB962C8B-B14F-4D97-AF65-F5344CB8AC3E}">
        <p14:creationId xmlns:p14="http://schemas.microsoft.com/office/powerpoint/2010/main" val="228583756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38</a:t>
            </a:fld>
            <a:endParaRPr lang="de-DE"/>
          </a:p>
        </p:txBody>
      </p:sp>
    </p:spTree>
    <p:extLst>
      <p:ext uri="{BB962C8B-B14F-4D97-AF65-F5344CB8AC3E}">
        <p14:creationId xmlns:p14="http://schemas.microsoft.com/office/powerpoint/2010/main" val="286444366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43</a:t>
            </a:fld>
            <a:endParaRPr lang="de-DE"/>
          </a:p>
        </p:txBody>
      </p:sp>
    </p:spTree>
    <p:extLst>
      <p:ext uri="{BB962C8B-B14F-4D97-AF65-F5344CB8AC3E}">
        <p14:creationId xmlns:p14="http://schemas.microsoft.com/office/powerpoint/2010/main" val="79266165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46</a:t>
            </a:fld>
            <a:endParaRPr lang="de-DE"/>
          </a:p>
        </p:txBody>
      </p:sp>
    </p:spTree>
    <p:extLst>
      <p:ext uri="{BB962C8B-B14F-4D97-AF65-F5344CB8AC3E}">
        <p14:creationId xmlns:p14="http://schemas.microsoft.com/office/powerpoint/2010/main" val="401444075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48</a:t>
            </a:fld>
            <a:endParaRPr lang="de-DE"/>
          </a:p>
        </p:txBody>
      </p:sp>
    </p:spTree>
    <p:extLst>
      <p:ext uri="{BB962C8B-B14F-4D97-AF65-F5344CB8AC3E}">
        <p14:creationId xmlns:p14="http://schemas.microsoft.com/office/powerpoint/2010/main" val="391396145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49</a:t>
            </a:fld>
            <a:endParaRPr lang="de-DE"/>
          </a:p>
        </p:txBody>
      </p:sp>
    </p:spTree>
    <p:extLst>
      <p:ext uri="{BB962C8B-B14F-4D97-AF65-F5344CB8AC3E}">
        <p14:creationId xmlns:p14="http://schemas.microsoft.com/office/powerpoint/2010/main" val="348871260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50</a:t>
            </a:fld>
            <a:endParaRPr lang="de-DE"/>
          </a:p>
        </p:txBody>
      </p:sp>
    </p:spTree>
    <p:extLst>
      <p:ext uri="{BB962C8B-B14F-4D97-AF65-F5344CB8AC3E}">
        <p14:creationId xmlns:p14="http://schemas.microsoft.com/office/powerpoint/2010/main" val="28664943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Brief literature review about domain and previous data science projects in this domain</a:t>
            </a:r>
          </a:p>
          <a:p>
            <a:endParaRPr lang="en-US" dirty="0"/>
          </a:p>
          <a:p>
            <a:r>
              <a:rPr lang="en-US" dirty="0"/>
              <a:t>Sources:</a:t>
            </a:r>
          </a:p>
          <a:p>
            <a:r>
              <a:rPr lang="de-DE" dirty="0"/>
              <a:t>Ruth </a:t>
            </a:r>
            <a:r>
              <a:rPr lang="de-DE" dirty="0" err="1"/>
              <a:t>Dhanaraj</a:t>
            </a:r>
            <a:r>
              <a:rPr lang="de-DE" dirty="0"/>
              <a:t>; Beth Logan (2005) „</a:t>
            </a:r>
            <a:r>
              <a:rPr lang="en-US" dirty="0"/>
              <a:t>AUTOMATIC PREDICTION OF HIT SONGS”</a:t>
            </a:r>
            <a:endParaRPr lang="de-DE" dirty="0"/>
          </a:p>
          <a:p>
            <a:endParaRPr lang="de-DE" dirty="0"/>
          </a:p>
          <a:p>
            <a:endParaRPr lang="de-DE" dirty="0"/>
          </a:p>
          <a:p>
            <a:r>
              <a:rPr lang="de-DE" dirty="0"/>
              <a:t>Internet </a:t>
            </a:r>
            <a:r>
              <a:rPr lang="de-DE" dirty="0">
                <a:sym typeface="Wingdings" panose="05000000000000000000" pitchFamily="2" charset="2"/>
              </a:rPr>
              <a:t> Web Archive 2005</a:t>
            </a:r>
            <a:r>
              <a:rPr lang="de-DE" dirty="0"/>
              <a:t>:</a:t>
            </a:r>
          </a:p>
          <a:p>
            <a:r>
              <a:rPr lang="en-US" dirty="0"/>
              <a:t>https://hitsongscience.com/</a:t>
            </a:r>
          </a:p>
          <a:p>
            <a:r>
              <a:rPr lang="en-US" dirty="0"/>
              <a:t>http://www.polyphonichmi.com/about_us.php</a:t>
            </a:r>
          </a:p>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7</a:t>
            </a:fld>
            <a:endParaRPr lang="de-DE"/>
          </a:p>
        </p:txBody>
      </p:sp>
    </p:spTree>
    <p:extLst>
      <p:ext uri="{BB962C8B-B14F-4D97-AF65-F5344CB8AC3E}">
        <p14:creationId xmlns:p14="http://schemas.microsoft.com/office/powerpoint/2010/main" val="137307275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52</a:t>
            </a:fld>
            <a:endParaRPr lang="de-DE"/>
          </a:p>
        </p:txBody>
      </p:sp>
    </p:spTree>
    <p:extLst>
      <p:ext uri="{BB962C8B-B14F-4D97-AF65-F5344CB8AC3E}">
        <p14:creationId xmlns:p14="http://schemas.microsoft.com/office/powerpoint/2010/main" val="233098227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54</a:t>
            </a:fld>
            <a:endParaRPr lang="de-DE"/>
          </a:p>
        </p:txBody>
      </p:sp>
    </p:spTree>
    <p:extLst>
      <p:ext uri="{BB962C8B-B14F-4D97-AF65-F5344CB8AC3E}">
        <p14:creationId xmlns:p14="http://schemas.microsoft.com/office/powerpoint/2010/main" val="329021812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55</a:t>
            </a:fld>
            <a:endParaRPr lang="de-DE"/>
          </a:p>
        </p:txBody>
      </p:sp>
    </p:spTree>
    <p:extLst>
      <p:ext uri="{BB962C8B-B14F-4D97-AF65-F5344CB8AC3E}">
        <p14:creationId xmlns:p14="http://schemas.microsoft.com/office/powerpoint/2010/main" val="315056725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56</a:t>
            </a:fld>
            <a:endParaRPr lang="de-DE"/>
          </a:p>
        </p:txBody>
      </p:sp>
    </p:spTree>
    <p:extLst>
      <p:ext uri="{BB962C8B-B14F-4D97-AF65-F5344CB8AC3E}">
        <p14:creationId xmlns:p14="http://schemas.microsoft.com/office/powerpoint/2010/main" val="199729822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58</a:t>
            </a:fld>
            <a:endParaRPr lang="de-DE"/>
          </a:p>
        </p:txBody>
      </p:sp>
    </p:spTree>
    <p:extLst>
      <p:ext uri="{BB962C8B-B14F-4D97-AF65-F5344CB8AC3E}">
        <p14:creationId xmlns:p14="http://schemas.microsoft.com/office/powerpoint/2010/main" val="137866308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59</a:t>
            </a:fld>
            <a:endParaRPr lang="de-DE"/>
          </a:p>
        </p:txBody>
      </p:sp>
    </p:spTree>
    <p:extLst>
      <p:ext uri="{BB962C8B-B14F-4D97-AF65-F5344CB8AC3E}">
        <p14:creationId xmlns:p14="http://schemas.microsoft.com/office/powerpoint/2010/main" val="360882492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61</a:t>
            </a:fld>
            <a:endParaRPr lang="de-DE"/>
          </a:p>
        </p:txBody>
      </p:sp>
    </p:spTree>
    <p:extLst>
      <p:ext uri="{BB962C8B-B14F-4D97-AF65-F5344CB8AC3E}">
        <p14:creationId xmlns:p14="http://schemas.microsoft.com/office/powerpoint/2010/main" val="382478922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63</a:t>
            </a:fld>
            <a:endParaRPr lang="de-DE"/>
          </a:p>
        </p:txBody>
      </p:sp>
    </p:spTree>
    <p:extLst>
      <p:ext uri="{BB962C8B-B14F-4D97-AF65-F5344CB8AC3E}">
        <p14:creationId xmlns:p14="http://schemas.microsoft.com/office/powerpoint/2010/main" val="333875693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64</a:t>
            </a:fld>
            <a:endParaRPr lang="de-DE"/>
          </a:p>
        </p:txBody>
      </p:sp>
    </p:spTree>
    <p:extLst>
      <p:ext uri="{BB962C8B-B14F-4D97-AF65-F5344CB8AC3E}">
        <p14:creationId xmlns:p14="http://schemas.microsoft.com/office/powerpoint/2010/main" val="323236230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lnSpc>
                <a:spcPct val="90000"/>
              </a:lnSpc>
              <a:spcAft>
                <a:spcPts val="600"/>
              </a:spcAft>
            </a:pPr>
            <a:r>
              <a:rPr lang="en-US" dirty="0"/>
              <a:t>* Reference use case which considers the</a:t>
            </a:r>
            <a:r>
              <a:rPr lang="en-US" baseline="0" dirty="0"/>
              <a:t> time factor</a:t>
            </a:r>
            <a:r>
              <a:rPr lang="en-US" dirty="0"/>
              <a:t>: https://www.stat.cmu.edu/capstoneresearch/spring2020/315files/team3.html</a:t>
            </a:r>
          </a:p>
        </p:txBody>
      </p:sp>
      <p:sp>
        <p:nvSpPr>
          <p:cNvPr id="4" name="Foliennummernplatzhalter 3"/>
          <p:cNvSpPr>
            <a:spLocks noGrp="1"/>
          </p:cNvSpPr>
          <p:nvPr>
            <p:ph type="sldNum" sz="quarter" idx="5"/>
          </p:nvPr>
        </p:nvSpPr>
        <p:spPr/>
        <p:txBody>
          <a:bodyPr/>
          <a:lstStyle/>
          <a:p>
            <a:fld id="{8CE265D3-6F69-46A3-BC22-BD3030E0EBE5}" type="slidenum">
              <a:rPr lang="de-DE" smtClean="0"/>
              <a:t>66</a:t>
            </a:fld>
            <a:endParaRPr lang="de-DE"/>
          </a:p>
        </p:txBody>
      </p:sp>
    </p:spTree>
    <p:extLst>
      <p:ext uri="{BB962C8B-B14F-4D97-AF65-F5344CB8AC3E}">
        <p14:creationId xmlns:p14="http://schemas.microsoft.com/office/powerpoint/2010/main" val="41622368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noProof="0" dirty="0"/>
              <a:t>Sources: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t>L1: Dawson, Christopher E. Jr.; Mann, Steve; </a:t>
            </a:r>
            <a:r>
              <a:rPr lang="en-US" noProof="0" dirty="0" err="1"/>
              <a:t>Roske</a:t>
            </a:r>
            <a:r>
              <a:rPr lang="en-US" noProof="0" dirty="0"/>
              <a:t>, Edward; and </a:t>
            </a:r>
            <a:r>
              <a:rPr lang="en-US" noProof="0" dirty="0" err="1"/>
              <a:t>Vasseur</a:t>
            </a:r>
            <a:r>
              <a:rPr lang="en-US" noProof="0" dirty="0"/>
              <a:t>, Gauthier (2021) "Spotify: You have a Hit!," SMU Data Science Review: Vol. 5: No. 3, Article 9.</a:t>
            </a:r>
          </a:p>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L2: </a:t>
            </a:r>
            <a:r>
              <a:rPr lang="de-DE" dirty="0" err="1"/>
              <a:t>Georgieva</a:t>
            </a:r>
            <a:r>
              <a:rPr lang="de-DE" dirty="0"/>
              <a:t>, Elena; </a:t>
            </a:r>
            <a:r>
              <a:rPr lang="de-DE" dirty="0" err="1"/>
              <a:t>Suta</a:t>
            </a:r>
            <a:r>
              <a:rPr lang="de-DE" dirty="0"/>
              <a:t> Marcella; Burton, Nicholas: </a:t>
            </a:r>
            <a:r>
              <a:rPr lang="en-US" noProof="0" dirty="0"/>
              <a:t>“</a:t>
            </a:r>
            <a:r>
              <a:rPr lang="en-US" dirty="0"/>
              <a:t>HITPREDICT: PREDICTING HIT SONGS USING SPOTIFY DATA</a:t>
            </a:r>
            <a:r>
              <a:rPr lang="en-US" noProof="0" dirty="0"/>
              <a:t>” (2018)</a:t>
            </a:r>
          </a:p>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t>L2,5: Middlebrook, Kai; </a:t>
            </a:r>
            <a:r>
              <a:rPr lang="de-DE" dirty="0" err="1"/>
              <a:t>Sheik</a:t>
            </a:r>
            <a:r>
              <a:rPr lang="de-DE" dirty="0"/>
              <a:t>, Kian: „</a:t>
            </a:r>
            <a:r>
              <a:rPr lang="en-US" dirty="0"/>
              <a:t>SONG HIT PREDICTION: PREDICTING BILLBOARD HITS USING SPOTIFY DATA </a:t>
            </a:r>
            <a:r>
              <a:rPr lang="de-DE" dirty="0"/>
              <a:t>“ (2019)</a:t>
            </a:r>
            <a:endParaRPr lang="en-US" noProof="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t>L3: Nijkamp, </a:t>
            </a:r>
            <a:r>
              <a:rPr lang="en-US" noProof="0" dirty="0" err="1"/>
              <a:t>Rutger</a:t>
            </a:r>
            <a:r>
              <a:rPr lang="en-US" noProof="0" dirty="0"/>
              <a:t> “Prediction of product success: explaining song popularity by audio features from Spotify data” (2018)</a:t>
            </a:r>
          </a:p>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t>L4: </a:t>
            </a:r>
            <a:r>
              <a:rPr lang="en-US" noProof="0" dirty="0" err="1"/>
              <a:t>Spera</a:t>
            </a:r>
            <a:r>
              <a:rPr lang="en-US" noProof="0" dirty="0"/>
              <a:t>, Carola; </a:t>
            </a:r>
            <a:r>
              <a:rPr lang="en-US" noProof="0" dirty="0" err="1"/>
              <a:t>Sciandra</a:t>
            </a:r>
            <a:r>
              <a:rPr lang="en-US" noProof="0" dirty="0"/>
              <a:t>, </a:t>
            </a:r>
            <a:r>
              <a:rPr lang="en-US" noProof="0" dirty="0" err="1"/>
              <a:t>Marangela</a:t>
            </a:r>
            <a:r>
              <a:rPr lang="en-US" noProof="0" dirty="0"/>
              <a:t> “</a:t>
            </a:r>
            <a:r>
              <a:rPr lang="en-US" b="0" i="0" dirty="0">
                <a:solidFill>
                  <a:srgbClr val="111111"/>
                </a:solidFill>
                <a:effectLst/>
                <a:latin typeface="Roboto" panose="020B0604020202020204" pitchFamily="2" charset="0"/>
              </a:rPr>
              <a:t>A Model Based Approach to Spotify Data Analysis: A Beta GLMM” (2020)</a:t>
            </a:r>
            <a:endParaRPr lang="en-US" noProof="0" dirty="0"/>
          </a:p>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L5: George John Jordan Thomas Aquinas Hayward „</a:t>
            </a:r>
            <a:r>
              <a:rPr lang="en-US" dirty="0"/>
              <a:t>What makes a playlist </a:t>
            </a:r>
            <a:r>
              <a:rPr lang="en-US" dirty="0" err="1"/>
              <a:t>succesful</a:t>
            </a:r>
            <a:r>
              <a:rPr lang="en-US" dirty="0"/>
              <a:t>? </a:t>
            </a:r>
            <a:r>
              <a:rPr lang="de-DE" dirty="0"/>
              <a:t>“</a:t>
            </a:r>
            <a:r>
              <a:rPr lang="en-US" noProof="0" dirty="0"/>
              <a:t> (https://ghayward.github.io/assets/files/Data_Scientist_Presentation_George_JJTA_Hayward.pdf)</a:t>
            </a:r>
          </a:p>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t>L6: http://www.na-businesspress.com/JMDC/JMDC14-3/8_Al-BeitawiFinal.pdf</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111111"/>
              </a:solidFill>
              <a:effectLst/>
              <a:latin typeface="Roboto" panose="020B06040202020202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err="1">
                <a:solidFill>
                  <a:srgbClr val="111111"/>
                </a:solidFill>
                <a:effectLst/>
                <a:latin typeface="Roboto" panose="020B0604020202020204" pitchFamily="2" charset="0"/>
              </a:rPr>
              <a:t>Abkürzungen</a:t>
            </a:r>
            <a:r>
              <a:rPr lang="en-US" b="0" i="0" dirty="0">
                <a:solidFill>
                  <a:srgbClr val="111111"/>
                </a:solidFill>
                <a:effectLst/>
                <a:latin typeface="Roboto" panose="020B0604020202020204" pitchFamily="2"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de-DE" sz="1200" dirty="0" err="1"/>
              <a:t>Expectation</a:t>
            </a:r>
            <a:r>
              <a:rPr lang="de-DE" sz="1200" dirty="0"/>
              <a:t> </a:t>
            </a:r>
            <a:r>
              <a:rPr lang="de-DE" sz="1200" dirty="0" err="1"/>
              <a:t>Maximization</a:t>
            </a:r>
            <a:r>
              <a:rPr lang="de-DE" sz="1200" dirty="0"/>
              <a:t> (EM), </a:t>
            </a:r>
            <a:r>
              <a:rPr lang="de-DE" sz="1200" dirty="0" err="1"/>
              <a:t>Logistic</a:t>
            </a:r>
            <a:r>
              <a:rPr lang="de-DE" sz="1200" dirty="0"/>
              <a:t> Regression (LR), </a:t>
            </a:r>
            <a:r>
              <a:rPr lang="de-DE" sz="1200" dirty="0" err="1"/>
              <a:t>Gaussian</a:t>
            </a:r>
            <a:r>
              <a:rPr lang="de-DE" sz="1200" dirty="0"/>
              <a:t> </a:t>
            </a:r>
            <a:r>
              <a:rPr lang="de-DE" sz="1200" dirty="0" err="1"/>
              <a:t>Discriminant</a:t>
            </a:r>
            <a:r>
              <a:rPr lang="de-DE" sz="1200" dirty="0"/>
              <a:t> Analysis (GDA), Support Vector Machines (SVM), </a:t>
            </a:r>
            <a:r>
              <a:rPr lang="de-DE" sz="1200" dirty="0" err="1"/>
              <a:t>Decision</a:t>
            </a:r>
            <a:r>
              <a:rPr lang="de-DE" sz="1200" dirty="0"/>
              <a:t> </a:t>
            </a:r>
            <a:r>
              <a:rPr lang="de-DE" sz="1200" dirty="0" err="1"/>
              <a:t>Trees</a:t>
            </a:r>
            <a:r>
              <a:rPr lang="de-DE" sz="1200" dirty="0"/>
              <a:t> (DT), and </a:t>
            </a:r>
            <a:r>
              <a:rPr lang="de-DE" sz="1200" dirty="0" err="1"/>
              <a:t>Neural</a:t>
            </a:r>
            <a:r>
              <a:rPr lang="de-DE" sz="1200" dirty="0"/>
              <a:t> Networks (NN)</a:t>
            </a:r>
          </a:p>
          <a:p>
            <a:pPr marL="0" marR="0" lvl="0" indent="0" algn="l" defTabSz="914400" rtl="0" eaLnBrk="1" fontAlgn="auto" latinLnBrk="0" hangingPunct="1">
              <a:lnSpc>
                <a:spcPct val="100000"/>
              </a:lnSpc>
              <a:spcBef>
                <a:spcPts val="0"/>
              </a:spcBef>
              <a:spcAft>
                <a:spcPts val="0"/>
              </a:spcAft>
              <a:buClrTx/>
              <a:buSzTx/>
              <a:buFontTx/>
              <a:buNone/>
              <a:tabLst/>
              <a:defRPr/>
            </a:pPr>
            <a:r>
              <a:rPr lang="de-DE" sz="1200" dirty="0"/>
              <a:t>Random Forest (RF)</a:t>
            </a:r>
          </a:p>
          <a:p>
            <a:pPr marL="0" marR="0" lvl="0" indent="0" algn="l" defTabSz="914400" rtl="0" eaLnBrk="1" fontAlgn="auto" latinLnBrk="0" hangingPunct="1">
              <a:lnSpc>
                <a:spcPct val="100000"/>
              </a:lnSpc>
              <a:spcBef>
                <a:spcPts val="0"/>
              </a:spcBef>
              <a:spcAft>
                <a:spcPts val="0"/>
              </a:spcAft>
              <a:buClrTx/>
              <a:buSzTx/>
              <a:buFontTx/>
              <a:buNone/>
              <a:tabLst/>
              <a:defRPr/>
            </a:pPr>
            <a:endParaRPr lang="de-DE"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de-DE" sz="1200" dirty="0" err="1"/>
              <a:t>Generalized</a:t>
            </a:r>
            <a:r>
              <a:rPr lang="de-DE" sz="1200" dirty="0"/>
              <a:t> Linear Mixed Models (GLMM)</a:t>
            </a:r>
          </a:p>
          <a:p>
            <a:pPr marL="0" marR="0" lvl="0" indent="0" algn="l" defTabSz="914400" rtl="0" eaLnBrk="1" fontAlgn="auto" latinLnBrk="0" hangingPunct="1">
              <a:lnSpc>
                <a:spcPct val="100000"/>
              </a:lnSpc>
              <a:spcBef>
                <a:spcPts val="0"/>
              </a:spcBef>
              <a:spcAft>
                <a:spcPts val="0"/>
              </a:spcAft>
              <a:buClrTx/>
              <a:buSzTx/>
              <a:buFontTx/>
              <a:buNone/>
              <a:tabLst/>
              <a:defRPr/>
            </a:pPr>
            <a:endParaRPr lang="de-DE" sz="1200" noProof="0" dirty="0"/>
          </a:p>
          <a:p>
            <a:pPr marL="0" marR="0" lvl="0" indent="0" algn="l" defTabSz="914400" rtl="0" eaLnBrk="1" fontAlgn="auto" latinLnBrk="0" hangingPunct="1">
              <a:lnSpc>
                <a:spcPct val="100000"/>
              </a:lnSpc>
              <a:spcBef>
                <a:spcPts val="0"/>
              </a:spcBef>
              <a:spcAft>
                <a:spcPts val="0"/>
              </a:spcAft>
              <a:buClrTx/>
              <a:buSzTx/>
              <a:buFontTx/>
              <a:buNone/>
              <a:tabLst/>
              <a:defRPr/>
            </a:pPr>
            <a:r>
              <a:rPr lang="de-DE" sz="1200" noProof="0" dirty="0"/>
              <a:t>All API Features: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Danceability, Energy, </a:t>
            </a:r>
            <a:r>
              <a:rPr lang="en-US" sz="1200" dirty="0" err="1"/>
              <a:t>Speechiness</a:t>
            </a:r>
            <a:r>
              <a:rPr lang="en-US" sz="1200" dirty="0"/>
              <a:t>, </a:t>
            </a:r>
            <a:r>
              <a:rPr lang="en-US" sz="1200" dirty="0" err="1"/>
              <a:t>Acousticness</a:t>
            </a:r>
            <a:r>
              <a:rPr lang="en-US" sz="1200" dirty="0"/>
              <a:t>, </a:t>
            </a:r>
            <a:r>
              <a:rPr lang="en-US" sz="1200" dirty="0" err="1"/>
              <a:t>Instrumentalness</a:t>
            </a:r>
            <a:r>
              <a:rPr lang="en-US" sz="1200" dirty="0"/>
              <a:t>, Liveness, Valence, Loudness, and Tempo</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noProof="0" dirty="0"/>
              <a:t>Duration, Mode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111111"/>
              </a:solidFill>
              <a:effectLst/>
              <a:latin typeface="Roboto" panose="020B0604020202020204" pitchFamily="2" charset="0"/>
            </a:endParaRPr>
          </a:p>
        </p:txBody>
      </p:sp>
      <p:sp>
        <p:nvSpPr>
          <p:cNvPr id="4" name="Foliennummernplatzhalter 3"/>
          <p:cNvSpPr>
            <a:spLocks noGrp="1"/>
          </p:cNvSpPr>
          <p:nvPr>
            <p:ph type="sldNum" sz="quarter" idx="5"/>
          </p:nvPr>
        </p:nvSpPr>
        <p:spPr/>
        <p:txBody>
          <a:bodyPr/>
          <a:lstStyle/>
          <a:p>
            <a:fld id="{8CE265D3-6F69-46A3-BC22-BD3030E0EBE5}" type="slidenum">
              <a:rPr lang="de-DE" smtClean="0"/>
              <a:t>8</a:t>
            </a:fld>
            <a:endParaRPr lang="de-DE"/>
          </a:p>
        </p:txBody>
      </p:sp>
    </p:spTree>
    <p:extLst>
      <p:ext uri="{BB962C8B-B14F-4D97-AF65-F5344CB8AC3E}">
        <p14:creationId xmlns:p14="http://schemas.microsoft.com/office/powerpoint/2010/main" val="53522182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67</a:t>
            </a:fld>
            <a:endParaRPr lang="de-DE"/>
          </a:p>
        </p:txBody>
      </p:sp>
    </p:spTree>
    <p:extLst>
      <p:ext uri="{BB962C8B-B14F-4D97-AF65-F5344CB8AC3E}">
        <p14:creationId xmlns:p14="http://schemas.microsoft.com/office/powerpoint/2010/main" val="184534108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lnSpc>
                <a:spcPct val="90000"/>
              </a:lnSpc>
              <a:spcAft>
                <a:spcPts val="600"/>
              </a:spcAft>
            </a:pPr>
            <a:r>
              <a:rPr lang="en-US" dirty="0"/>
              <a:t>* Reference use case which considers the</a:t>
            </a:r>
            <a:r>
              <a:rPr lang="en-US" baseline="0" dirty="0"/>
              <a:t> time factor</a:t>
            </a:r>
            <a:r>
              <a:rPr lang="en-US" dirty="0"/>
              <a:t>: https://www.stat.cmu.edu/capstoneresearch/spring2020/315files/team3.html</a:t>
            </a:r>
          </a:p>
        </p:txBody>
      </p:sp>
      <p:sp>
        <p:nvSpPr>
          <p:cNvPr id="4" name="Foliennummernplatzhalter 3"/>
          <p:cNvSpPr>
            <a:spLocks noGrp="1"/>
          </p:cNvSpPr>
          <p:nvPr>
            <p:ph type="sldNum" sz="quarter" idx="5"/>
          </p:nvPr>
        </p:nvSpPr>
        <p:spPr/>
        <p:txBody>
          <a:bodyPr/>
          <a:lstStyle/>
          <a:p>
            <a:fld id="{8CE265D3-6F69-46A3-BC22-BD3030E0EBE5}" type="slidenum">
              <a:rPr lang="de-DE" smtClean="0"/>
              <a:t>68</a:t>
            </a:fld>
            <a:endParaRPr lang="de-DE"/>
          </a:p>
        </p:txBody>
      </p:sp>
    </p:spTree>
    <p:extLst>
      <p:ext uri="{BB962C8B-B14F-4D97-AF65-F5344CB8AC3E}">
        <p14:creationId xmlns:p14="http://schemas.microsoft.com/office/powerpoint/2010/main" val="112146835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69</a:t>
            </a:fld>
            <a:endParaRPr lang="de-DE"/>
          </a:p>
        </p:txBody>
      </p:sp>
    </p:spTree>
    <p:extLst>
      <p:ext uri="{BB962C8B-B14F-4D97-AF65-F5344CB8AC3E}">
        <p14:creationId xmlns:p14="http://schemas.microsoft.com/office/powerpoint/2010/main" val="237487825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71</a:t>
            </a:fld>
            <a:endParaRPr lang="de-DE"/>
          </a:p>
        </p:txBody>
      </p:sp>
    </p:spTree>
    <p:extLst>
      <p:ext uri="{BB962C8B-B14F-4D97-AF65-F5344CB8AC3E}">
        <p14:creationId xmlns:p14="http://schemas.microsoft.com/office/powerpoint/2010/main" val="151311168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73</a:t>
            </a:fld>
            <a:endParaRPr lang="de-DE"/>
          </a:p>
        </p:txBody>
      </p:sp>
    </p:spTree>
    <p:extLst>
      <p:ext uri="{BB962C8B-B14F-4D97-AF65-F5344CB8AC3E}">
        <p14:creationId xmlns:p14="http://schemas.microsoft.com/office/powerpoint/2010/main" val="203767151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74</a:t>
            </a:fld>
            <a:endParaRPr lang="de-DE"/>
          </a:p>
        </p:txBody>
      </p:sp>
    </p:spTree>
    <p:extLst>
      <p:ext uri="{BB962C8B-B14F-4D97-AF65-F5344CB8AC3E}">
        <p14:creationId xmlns:p14="http://schemas.microsoft.com/office/powerpoint/2010/main" val="300344942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75</a:t>
            </a:fld>
            <a:endParaRPr lang="de-DE"/>
          </a:p>
        </p:txBody>
      </p:sp>
    </p:spTree>
    <p:extLst>
      <p:ext uri="{BB962C8B-B14F-4D97-AF65-F5344CB8AC3E}">
        <p14:creationId xmlns:p14="http://schemas.microsoft.com/office/powerpoint/2010/main" val="20118048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9</a:t>
            </a:fld>
            <a:endParaRPr lang="de-DE"/>
          </a:p>
        </p:txBody>
      </p:sp>
    </p:spTree>
    <p:extLst>
      <p:ext uri="{BB962C8B-B14F-4D97-AF65-F5344CB8AC3E}">
        <p14:creationId xmlns:p14="http://schemas.microsoft.com/office/powerpoint/2010/main" val="18289995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12</a:t>
            </a:fld>
            <a:endParaRPr lang="de-DE"/>
          </a:p>
        </p:txBody>
      </p:sp>
    </p:spTree>
    <p:extLst>
      <p:ext uri="{BB962C8B-B14F-4D97-AF65-F5344CB8AC3E}">
        <p14:creationId xmlns:p14="http://schemas.microsoft.com/office/powerpoint/2010/main" val="15359255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13</a:t>
            </a:fld>
            <a:endParaRPr lang="de-DE"/>
          </a:p>
        </p:txBody>
      </p:sp>
    </p:spTree>
    <p:extLst>
      <p:ext uri="{BB962C8B-B14F-4D97-AF65-F5344CB8AC3E}">
        <p14:creationId xmlns:p14="http://schemas.microsoft.com/office/powerpoint/2010/main" val="5378138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15</a:t>
            </a:fld>
            <a:endParaRPr lang="de-DE"/>
          </a:p>
        </p:txBody>
      </p:sp>
    </p:spTree>
    <p:extLst>
      <p:ext uri="{BB962C8B-B14F-4D97-AF65-F5344CB8AC3E}">
        <p14:creationId xmlns:p14="http://schemas.microsoft.com/office/powerpoint/2010/main" val="13527355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16</a:t>
            </a:fld>
            <a:endParaRPr lang="de-DE"/>
          </a:p>
        </p:txBody>
      </p:sp>
    </p:spTree>
    <p:extLst>
      <p:ext uri="{BB962C8B-B14F-4D97-AF65-F5344CB8AC3E}">
        <p14:creationId xmlns:p14="http://schemas.microsoft.com/office/powerpoint/2010/main" val="1794199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fld id="{ED291B17-9318-49DB-B28B-6E5994AE9581}" type="datetime1">
              <a:rPr lang="en-US" smtClean="0"/>
              <a:t>3/13/2023</a:t>
            </a:fld>
            <a:endParaRPr lang="en-US" dirty="0"/>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‹Nr.›</a:t>
            </a:fld>
            <a:endParaRPr lang="en-US" dirty="0"/>
          </a:p>
        </p:txBody>
      </p:sp>
    </p:spTree>
    <p:extLst>
      <p:ext uri="{BB962C8B-B14F-4D97-AF65-F5344CB8AC3E}">
        <p14:creationId xmlns:p14="http://schemas.microsoft.com/office/powerpoint/2010/main" val="39798761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CED4963-E985-44C4-B8C4-FDD613B7C2F8}" type="datetime1">
              <a:rPr lang="en-US" smtClean="0"/>
              <a:t>3/13/2023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‹Nr.›</a:t>
            </a:fld>
            <a:endParaRPr lang="en-US" dirty="0"/>
          </a:p>
        </p:txBody>
      </p:sp>
    </p:spTree>
    <p:extLst>
      <p:ext uri="{BB962C8B-B14F-4D97-AF65-F5344CB8AC3E}">
        <p14:creationId xmlns:p14="http://schemas.microsoft.com/office/powerpoint/2010/main" val="18168196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204200" y="863600"/>
            <a:ext cx="3124200" cy="4807326"/>
          </a:xfrm>
        </p:spPr>
        <p:txBody>
          <a:bodyPr vert="eaVert" anchor="ctr"/>
          <a:lstStyle>
            <a:lvl1pPr>
              <a:defRPr>
                <a:solidFill>
                  <a:srgbClr val="FFFF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774923" y="863600"/>
            <a:ext cx="7161625" cy="4807326"/>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Rectangle 7">
            <a:extLst>
              <a:ext uri="{FF2B5EF4-FFF2-40B4-BE49-F238E27FC236}">
                <a16:creationId xmlns:a16="http://schemas.microsoft.com/office/drawing/2014/main"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Date Placeholder 10">
            <a:extLst>
              <a:ext uri="{FF2B5EF4-FFF2-40B4-BE49-F238E27FC236}">
                <a16:creationId xmlns:a16="http://schemas.microsoft.com/office/drawing/2014/main" id="{5C74A470-3BD3-4F33-80E5-67E6E87FCBE7}"/>
              </a:ext>
            </a:extLst>
          </p:cNvPr>
          <p:cNvSpPr>
            <a:spLocks noGrp="1"/>
          </p:cNvSpPr>
          <p:nvPr>
            <p:ph type="dt" sz="half" idx="10"/>
          </p:nvPr>
        </p:nvSpPr>
        <p:spPr/>
        <p:txBody>
          <a:bodyPr/>
          <a:lstStyle/>
          <a:p>
            <a:fld id="{ED291B17-9318-49DB-B28B-6E5994AE9581}" type="datetime1">
              <a:rPr lang="en-US" smtClean="0"/>
              <a:t>3/13/2023</a:t>
            </a:fld>
            <a:endParaRPr lang="en-US" dirty="0"/>
          </a:p>
        </p:txBody>
      </p:sp>
      <p:sp>
        <p:nvSpPr>
          <p:cNvPr id="12" name="Footer Placeholder 11">
            <a:extLst>
              <a:ext uri="{FF2B5EF4-FFF2-40B4-BE49-F238E27FC236}">
                <a16:creationId xmlns:a16="http://schemas.microsoft.com/office/drawing/2014/main" id="{9A3A30BA-DB50-4D7D-BCDE-17D20FB354DF}"/>
              </a:ext>
            </a:extLst>
          </p:cNvPr>
          <p:cNvSpPr>
            <a:spLocks noGrp="1"/>
          </p:cNvSpPr>
          <p:nvPr>
            <p:ph type="ftr" sz="quarter" idx="11"/>
          </p:nvPr>
        </p:nvSpPr>
        <p:spPr/>
        <p:txBody>
          <a:bodyPr/>
          <a:lstStyle/>
          <a:p>
            <a:endParaRPr lang="en-US" dirty="0"/>
          </a:p>
        </p:txBody>
      </p:sp>
      <p:sp>
        <p:nvSpPr>
          <p:cNvPr id="13" name="Slide Number Placeholder 12">
            <a:extLst>
              <a:ext uri="{FF2B5EF4-FFF2-40B4-BE49-F238E27FC236}">
                <a16:creationId xmlns:a16="http://schemas.microsoft.com/office/drawing/2014/main" id="{76FF9E58-C0B2-436B-A21C-DB45A00D6515}"/>
              </a:ext>
            </a:extLst>
          </p:cNvPr>
          <p:cNvSpPr>
            <a:spLocks noGrp="1"/>
          </p:cNvSpPr>
          <p:nvPr>
            <p:ph type="sldNum" sz="quarter" idx="12"/>
          </p:nvPr>
        </p:nvSpPr>
        <p:spPr/>
        <p:txBody>
          <a:bodyPr/>
          <a:lstStyle/>
          <a:p>
            <a:fld id="{3A98EE3D-8CD1-4C3F-BD1C-C98C9596463C}" type="slidenum">
              <a:rPr lang="en-US" smtClean="0"/>
              <a:t>‹Nr.›</a:t>
            </a:fld>
            <a:endParaRPr lang="en-US" dirty="0"/>
          </a:p>
        </p:txBody>
      </p:sp>
    </p:spTree>
    <p:extLst>
      <p:ext uri="{BB962C8B-B14F-4D97-AF65-F5344CB8AC3E}">
        <p14:creationId xmlns:p14="http://schemas.microsoft.com/office/powerpoint/2010/main" val="32720456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118872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340864"/>
            <a:ext cx="11029615" cy="36344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fld id="{78DD82B9-B8EE-4375-B6FF-88FA6ABB15D9}" type="datetime1">
              <a:rPr lang="en-US" smtClean="0"/>
              <a:t>3/13/2023</a:t>
            </a:fld>
            <a:endParaRPr lang="en-US" dirty="0"/>
          </a:p>
        </p:txBody>
      </p:sp>
      <p:sp>
        <p:nvSpPr>
          <p:cNvPr id="9" name="Footer Placeholder 8">
            <a:extLst>
              <a:ext uri="{FF2B5EF4-FFF2-40B4-BE49-F238E27FC236}">
                <a16:creationId xmlns:a16="http://schemas.microsoft.com/office/drawing/2014/main" id="{1356D3B5-6063-4A89-B88F-9D3043916FF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a:lstStyle/>
          <a:p>
            <a:fld id="{3A98EE3D-8CD1-4C3F-BD1C-C98C9596463C}" type="slidenum">
              <a:rPr lang="en-US" smtClean="0"/>
              <a:t>‹Nr.›</a:t>
            </a:fld>
            <a:endParaRPr lang="en-US" dirty="0"/>
          </a:p>
        </p:txBody>
      </p:sp>
    </p:spTree>
    <p:extLst>
      <p:ext uri="{BB962C8B-B14F-4D97-AF65-F5344CB8AC3E}">
        <p14:creationId xmlns:p14="http://schemas.microsoft.com/office/powerpoint/2010/main" val="10293857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B2497495-0637-405E-AE64-5CC7506D51F5}" type="datetime1">
              <a:rPr lang="en-US" smtClean="0"/>
              <a:t>3/13/2023</a:t>
            </a:fld>
            <a:endParaRPr lang="en-US" dirty="0"/>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‹Nr.›</a:t>
            </a:fld>
            <a:endParaRPr lang="en-US" dirty="0"/>
          </a:p>
        </p:txBody>
      </p:sp>
    </p:spTree>
    <p:extLst>
      <p:ext uri="{BB962C8B-B14F-4D97-AF65-F5344CB8AC3E}">
        <p14:creationId xmlns:p14="http://schemas.microsoft.com/office/powerpoint/2010/main" val="30336095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194767"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6039" y="2228003"/>
            <a:ext cx="5194769"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BFFD690-9426-415D-8B65-26881E07B2D4}" type="datetime1">
              <a:rPr lang="en-US" smtClean="0"/>
              <a:t>3/13/2023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‹Nr.›</a:t>
            </a:fld>
            <a:endParaRPr lang="en-US" dirty="0"/>
          </a:p>
        </p:txBody>
      </p:sp>
    </p:spTree>
    <p:extLst>
      <p:ext uri="{BB962C8B-B14F-4D97-AF65-F5344CB8AC3E}">
        <p14:creationId xmlns:p14="http://schemas.microsoft.com/office/powerpoint/2010/main" val="628505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4C4989A-474C-40DE-95B9-011C28B71673}" type="datetime1">
              <a:rPr lang="en-US" smtClean="0"/>
              <a:t>3/13/2023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‹Nr.›</a:t>
            </a:fld>
            <a:endParaRPr lang="en-US" dirty="0"/>
          </a:p>
        </p:txBody>
      </p:sp>
    </p:spTree>
    <p:extLst>
      <p:ext uri="{BB962C8B-B14F-4D97-AF65-F5344CB8AC3E}">
        <p14:creationId xmlns:p14="http://schemas.microsoft.com/office/powerpoint/2010/main" val="42225789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DB4ED54-5B5E-4A04-93D3-5772E3CE3818}" type="datetime1">
              <a:rPr lang="en-US" smtClean="0"/>
              <a:t>3/13/2023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‹Nr.›</a:t>
            </a:fld>
            <a:endParaRPr lang="en-US" dirty="0"/>
          </a:p>
        </p:txBody>
      </p:sp>
    </p:spTree>
    <p:extLst>
      <p:ext uri="{BB962C8B-B14F-4D97-AF65-F5344CB8AC3E}">
        <p14:creationId xmlns:p14="http://schemas.microsoft.com/office/powerpoint/2010/main" val="22896630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3/13/2023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‹Nr.›</a:t>
            </a:fld>
            <a:endParaRPr lang="en-US" dirty="0"/>
          </a:p>
        </p:txBody>
      </p:sp>
    </p:spTree>
    <p:extLst>
      <p:ext uri="{BB962C8B-B14F-4D97-AF65-F5344CB8AC3E}">
        <p14:creationId xmlns:p14="http://schemas.microsoft.com/office/powerpoint/2010/main" val="16592456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D82884F1-FFEA-405F-9602-3DCA865EDA4E}" type="datetime1">
              <a:rPr lang="en-US" smtClean="0"/>
              <a:t>3/13/2023</a:t>
            </a:fld>
            <a:endParaRPr lang="en-US" dirty="0"/>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a:lstStyle/>
          <a:p>
            <a:endParaRPr lang="en-US" dirty="0"/>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‹Nr.›</a:t>
            </a:fld>
            <a:endParaRPr lang="en-US" dirty="0"/>
          </a:p>
        </p:txBody>
      </p:sp>
    </p:spTree>
    <p:extLst>
      <p:ext uri="{BB962C8B-B14F-4D97-AF65-F5344CB8AC3E}">
        <p14:creationId xmlns:p14="http://schemas.microsoft.com/office/powerpoint/2010/main" val="35863428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3/13/2023</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‹Nr.›</a:t>
            </a:fld>
            <a:endParaRPr lang="en-US" dirty="0"/>
          </a:p>
        </p:txBody>
      </p:sp>
    </p:spTree>
    <p:extLst>
      <p:ext uri="{BB962C8B-B14F-4D97-AF65-F5344CB8AC3E}">
        <p14:creationId xmlns:p14="http://schemas.microsoft.com/office/powerpoint/2010/main" val="39002448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ED291B17-9318-49DB-B28B-6E5994AE9581}" type="datetime1">
              <a:rPr lang="en-US" smtClean="0"/>
              <a:t>3/13/2023</a:t>
            </a:fld>
            <a:endParaRPr lang="en-US" dirty="0"/>
          </a:p>
        </p:txBody>
      </p:sp>
      <p:sp>
        <p:nvSpPr>
          <p:cNvPr id="5" name="Footer Placeholder 4"/>
          <p:cNvSpPr>
            <a:spLocks noGrp="1"/>
          </p:cNvSpPr>
          <p:nvPr>
            <p:ph type="ftr" sz="quarter" idx="3"/>
          </p:nvPr>
        </p:nvSpPr>
        <p:spPr>
          <a:xfrm>
            <a:off x="581192" y="6423914"/>
            <a:ext cx="6917210" cy="365125"/>
          </a:xfrm>
          <a:prstGeom prst="rect">
            <a:avLst/>
          </a:prstGeom>
        </p:spPr>
        <p:txBody>
          <a:bodyPr vert="horz" lIns="91440" tIns="45720" rIns="91440" bIns="45720" rtlCol="0" anchor="ctr"/>
          <a:lstStyle>
            <a:lvl1pPr algn="l">
              <a:defRPr sz="900" cap="all">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t>‹Nr.›</a:t>
            </a:fld>
            <a:endParaRPr lang="en-US" dirty="0"/>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679475359"/>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1" r:id="rId6"/>
    <p:sldLayoutId id="2147483727" r:id="rId7"/>
    <p:sldLayoutId id="2147483728" r:id="rId8"/>
    <p:sldLayoutId id="2147483729" r:id="rId9"/>
    <p:sldLayoutId id="2147483730" r:id="rId10"/>
    <p:sldLayoutId id="2147483732" r:id="rId11"/>
  </p:sldLayoutIdLst>
  <p:hf sldNum="0" hdr="0" ftr="0" dt="0"/>
  <p:txStyles>
    <p:titleStyle>
      <a:lvl1pPr algn="l" defTabSz="457200" rtl="0" eaLnBrk="1" latinLnBrk="0" hangingPunct="1">
        <a:lnSpc>
          <a:spcPct val="100000"/>
        </a:lnSpc>
        <a:spcBef>
          <a:spcPct val="0"/>
        </a:spcBef>
        <a:buNone/>
        <a:defRPr sz="32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900" kern="1200">
          <a:solidFill>
            <a:schemeClr val="tx1">
              <a:lumMod val="75000"/>
              <a:lumOff val="25000"/>
            </a:schemeClr>
          </a:solidFill>
          <a:latin typeface="+mn-lt"/>
          <a:ea typeface="+mn-ea"/>
          <a:cs typeface="+mn-cs"/>
        </a:defRPr>
      </a:lvl1pPr>
      <a:lvl2pPr marL="630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2pPr>
      <a:lvl3pPr marL="900000" indent="-270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500" kern="1200">
          <a:solidFill>
            <a:schemeClr val="tx1">
              <a:lumMod val="75000"/>
              <a:lumOff val="25000"/>
            </a:schemeClr>
          </a:solidFill>
          <a:latin typeface="+mn-lt"/>
          <a:ea typeface="+mn-ea"/>
          <a:cs typeface="+mn-cs"/>
        </a:defRPr>
      </a:lvl3pPr>
      <a:lvl4pPr marL="1242000" indent="-234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4pPr>
      <a:lvl5pPr marL="1602000" indent="-234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6.xml"/><Relationship Id="rId1" Type="http://schemas.openxmlformats.org/officeDocument/2006/relationships/slideLayout" Target="../slideLayouts/slideLayout8.xml"/><Relationship Id="rId5" Type="http://schemas.openxmlformats.org/officeDocument/2006/relationships/image" Target="../media/image21.jpeg"/><Relationship Id="rId4" Type="http://schemas.openxmlformats.org/officeDocument/2006/relationships/image" Target="../media/image20.jpeg"/></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6.xml"/><Relationship Id="rId1" Type="http://schemas.openxmlformats.org/officeDocument/2006/relationships/slideLayout" Target="../slideLayouts/slideLayout8.xml"/><Relationship Id="rId4" Type="http://schemas.openxmlformats.org/officeDocument/2006/relationships/image" Target="../media/image45.png"/></Relationships>
</file>

<file path=ppt/slides/_rels/slide4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7.xml"/><Relationship Id="rId1" Type="http://schemas.openxmlformats.org/officeDocument/2006/relationships/slideLayout" Target="../slideLayouts/slideLayout8.xml"/><Relationship Id="rId4" Type="http://schemas.openxmlformats.org/officeDocument/2006/relationships/image" Target="../media/image48.png"/></Relationships>
</file>

<file path=ppt/slides/_rels/slide49.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0.xml"/><Relationship Id="rId1" Type="http://schemas.openxmlformats.org/officeDocument/2006/relationships/slideLayout" Target="../slideLayouts/slideLayout8.xml"/><Relationship Id="rId4" Type="http://schemas.openxmlformats.org/officeDocument/2006/relationships/image" Target="../media/image52.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2.xml"/><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6.xml"/><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chart" Target="../charts/chart6.xml"/><Relationship Id="rId1" Type="http://schemas.openxmlformats.org/officeDocument/2006/relationships/slideLayout" Target="../slideLayouts/slideLayout8.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8.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 name="Rectangle 8">
            <a:extLst>
              <a:ext uri="{FF2B5EF4-FFF2-40B4-BE49-F238E27FC236}">
                <a16:creationId xmlns:a16="http://schemas.microsoft.com/office/drawing/2014/main" id="{26B4480E-B7FF-4481-890E-043A69AE6F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descr="Ein Netz von verbundenen Punkten">
            <a:extLst>
              <a:ext uri="{FF2B5EF4-FFF2-40B4-BE49-F238E27FC236}">
                <a16:creationId xmlns:a16="http://schemas.microsoft.com/office/drawing/2014/main" id="{6340EE78-FB4B-2D3E-10C3-7B8D20A47E5C}"/>
              </a:ext>
            </a:extLst>
          </p:cNvPr>
          <p:cNvPicPr>
            <a:picLocks noChangeAspect="1"/>
          </p:cNvPicPr>
          <p:nvPr/>
        </p:nvPicPr>
        <p:blipFill rotWithShape="1">
          <a:blip r:embed="rId2"/>
          <a:srcRect l="19699" r="746" b="1"/>
          <a:stretch/>
        </p:blipFill>
        <p:spPr>
          <a:xfrm>
            <a:off x="0" y="10"/>
            <a:ext cx="12191980" cy="6857990"/>
          </a:xfrm>
          <a:prstGeom prst="rect">
            <a:avLst/>
          </a:prstGeom>
        </p:spPr>
      </p:pic>
      <p:sp>
        <p:nvSpPr>
          <p:cNvPr id="7" name="Rectangle 10">
            <a:extLst>
              <a:ext uri="{FF2B5EF4-FFF2-40B4-BE49-F238E27FC236}">
                <a16:creationId xmlns:a16="http://schemas.microsoft.com/office/drawing/2014/main" id="{64C13BAB-7C00-4D21-A857-E3D41C0A2A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34797" y="1661699"/>
            <a:ext cx="3703320" cy="94997"/>
          </a:xfrm>
          <a:prstGeom prst="rect">
            <a:avLst/>
          </a:prstGeom>
          <a:solidFill>
            <a:schemeClr val="tx1">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8" name="Rectangle 12">
            <a:extLst>
              <a:ext uri="{FF2B5EF4-FFF2-40B4-BE49-F238E27FC236}">
                <a16:creationId xmlns:a16="http://schemas.microsoft.com/office/drawing/2014/main" id="{ECA7E90F-7383-4A8D-B3B2-977D30D270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34797" y="1661699"/>
            <a:ext cx="3703320" cy="94997"/>
          </a:xfrm>
          <a:prstGeom prst="rect">
            <a:avLst/>
          </a:prstGeom>
          <a:solidFill>
            <a:srgbClr val="D19651">
              <a:alpha val="40000"/>
            </a:srgb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1F1FF39A-AC3C-4066-9D4C-519AA22812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35983" y="1812471"/>
            <a:ext cx="3702134" cy="3383831"/>
          </a:xfrm>
          <a:prstGeom prst="rect">
            <a:avLst/>
          </a:prstGeom>
          <a:solidFill>
            <a:schemeClr val="tx1">
              <a:alpha val="50000"/>
            </a:scheme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17" name="Rectangle 16">
            <a:extLst>
              <a:ext uri="{FF2B5EF4-FFF2-40B4-BE49-F238E27FC236}">
                <a16:creationId xmlns:a16="http://schemas.microsoft.com/office/drawing/2014/main" id="{153E7C7A-D853-434A-AA24-D8C247D80C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35983" y="1812471"/>
            <a:ext cx="3702134" cy="3383831"/>
          </a:xfrm>
          <a:prstGeom prst="rect">
            <a:avLst/>
          </a:prstGeom>
          <a:solidFill>
            <a:srgbClr val="D19651">
              <a:alpha val="40000"/>
            </a:srgb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2" name="Titel 1">
            <a:extLst>
              <a:ext uri="{FF2B5EF4-FFF2-40B4-BE49-F238E27FC236}">
                <a16:creationId xmlns:a16="http://schemas.microsoft.com/office/drawing/2014/main" id="{E1AEF1FA-EE2D-8EC1-E2F7-47C6B7DBAC51}"/>
              </a:ext>
            </a:extLst>
          </p:cNvPr>
          <p:cNvSpPr>
            <a:spLocks noGrp="1"/>
          </p:cNvSpPr>
          <p:nvPr>
            <p:ph type="ctrTitle"/>
          </p:nvPr>
        </p:nvSpPr>
        <p:spPr>
          <a:xfrm>
            <a:off x="7889065" y="2324906"/>
            <a:ext cx="3403426" cy="1588698"/>
          </a:xfrm>
        </p:spPr>
        <p:txBody>
          <a:bodyPr>
            <a:normAutofit/>
          </a:bodyPr>
          <a:lstStyle/>
          <a:p>
            <a:r>
              <a:rPr lang="en-US" dirty="0">
                <a:solidFill>
                  <a:schemeClr val="bg1"/>
                </a:solidFill>
              </a:rPr>
              <a:t>TOP Hit Prediction</a:t>
            </a:r>
          </a:p>
        </p:txBody>
      </p:sp>
      <p:sp>
        <p:nvSpPr>
          <p:cNvPr id="3" name="Untertitel 2">
            <a:extLst>
              <a:ext uri="{FF2B5EF4-FFF2-40B4-BE49-F238E27FC236}">
                <a16:creationId xmlns:a16="http://schemas.microsoft.com/office/drawing/2014/main" id="{9907DC4E-F760-238F-CA41-686BB3E8885D}"/>
              </a:ext>
            </a:extLst>
          </p:cNvPr>
          <p:cNvSpPr>
            <a:spLocks noGrp="1"/>
          </p:cNvSpPr>
          <p:nvPr>
            <p:ph type="subTitle" idx="1"/>
          </p:nvPr>
        </p:nvSpPr>
        <p:spPr>
          <a:xfrm>
            <a:off x="7889065" y="3945249"/>
            <a:ext cx="3403426" cy="738820"/>
          </a:xfrm>
        </p:spPr>
        <p:txBody>
          <a:bodyPr>
            <a:normAutofit fontScale="85000" lnSpcReduction="20000"/>
          </a:bodyPr>
          <a:lstStyle/>
          <a:p>
            <a:r>
              <a:rPr lang="en-US" b="0" i="0" dirty="0">
                <a:solidFill>
                  <a:schemeClr val="bg1"/>
                </a:solidFill>
                <a:effectLst/>
                <a:latin typeface="-apple-system"/>
              </a:rPr>
              <a:t>Applied data science</a:t>
            </a:r>
          </a:p>
          <a:p>
            <a:r>
              <a:rPr lang="en-US" sz="1300" b="0" i="0" dirty="0">
                <a:solidFill>
                  <a:schemeClr val="bg1"/>
                </a:solidFill>
                <a:effectLst/>
                <a:latin typeface="-apple-system"/>
              </a:rPr>
              <a:t>Burcin Aksel, Nico Hetzel, </a:t>
            </a:r>
            <a:br>
              <a:rPr lang="en-US" sz="1300" b="0" i="0" dirty="0">
                <a:solidFill>
                  <a:schemeClr val="bg1"/>
                </a:solidFill>
                <a:effectLst/>
                <a:latin typeface="-apple-system"/>
              </a:rPr>
            </a:br>
            <a:r>
              <a:rPr lang="en-US" sz="1300" b="0" i="0" dirty="0">
                <a:solidFill>
                  <a:schemeClr val="bg1"/>
                </a:solidFill>
                <a:effectLst/>
                <a:latin typeface="-apple-system"/>
              </a:rPr>
              <a:t>Leo Pauling, Sven </a:t>
            </a:r>
            <a:r>
              <a:rPr lang="en-US" sz="1300" b="0" i="0" dirty="0" err="1">
                <a:solidFill>
                  <a:schemeClr val="bg1"/>
                </a:solidFill>
                <a:effectLst/>
                <a:latin typeface="-apple-system"/>
              </a:rPr>
              <a:t>weiß</a:t>
            </a:r>
            <a:endParaRPr lang="en-US" sz="1300" b="0" i="0" dirty="0">
              <a:solidFill>
                <a:schemeClr val="bg1"/>
              </a:solidFill>
              <a:effectLst/>
              <a:latin typeface="-apple-system"/>
            </a:endParaRPr>
          </a:p>
        </p:txBody>
      </p:sp>
    </p:spTree>
    <p:extLst>
      <p:ext uri="{BB962C8B-B14F-4D97-AF65-F5344CB8AC3E}">
        <p14:creationId xmlns:p14="http://schemas.microsoft.com/office/powerpoint/2010/main" val="14484127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 name="Rectangle 6">
            <a:extLst>
              <a:ext uri="{FF2B5EF4-FFF2-40B4-BE49-F238E27FC236}">
                <a16:creationId xmlns:a16="http://schemas.microsoft.com/office/drawing/2014/main" id="{8E019540-1104-4B12-9F83-45F586741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C47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D7321487-5519-8133-6CDB-E5201C1BCF86}"/>
              </a:ext>
            </a:extLst>
          </p:cNvPr>
          <p:cNvSpPr>
            <a:spLocks noGrp="1"/>
          </p:cNvSpPr>
          <p:nvPr>
            <p:ph type="ctrTitle"/>
          </p:nvPr>
        </p:nvSpPr>
        <p:spPr>
          <a:xfrm>
            <a:off x="783771" y="1066800"/>
            <a:ext cx="5727760" cy="4724400"/>
          </a:xfrm>
        </p:spPr>
        <p:txBody>
          <a:bodyPr anchor="ctr">
            <a:normAutofit/>
          </a:bodyPr>
          <a:lstStyle/>
          <a:p>
            <a:pPr algn="r"/>
            <a:r>
              <a:rPr lang="de-DE" sz="6600">
                <a:solidFill>
                  <a:srgbClr val="FFFFFF">
                    <a:alpha val="90000"/>
                  </a:srgbClr>
                </a:solidFill>
              </a:rPr>
              <a:t>Data Exploration</a:t>
            </a:r>
          </a:p>
        </p:txBody>
      </p:sp>
      <p:sp>
        <p:nvSpPr>
          <p:cNvPr id="9" name="Rectangle 8">
            <a:extLst>
              <a:ext uri="{FF2B5EF4-FFF2-40B4-BE49-F238E27FC236}">
                <a16:creationId xmlns:a16="http://schemas.microsoft.com/office/drawing/2014/main" id="{3580CFD6-E44A-486A-9E73-D8D948F78A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5171433" y="3396996"/>
            <a:ext cx="3703320" cy="6400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644019418"/>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11">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13">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15">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17">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32" name="Rectangle 19">
            <a:extLst>
              <a:ext uri="{FF2B5EF4-FFF2-40B4-BE49-F238E27FC236}">
                <a16:creationId xmlns:a16="http://schemas.microsoft.com/office/drawing/2014/main" id="{CCB5977A-5CE8-4D01-A784-06EA14C2A3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21">
            <a:extLst>
              <a:ext uri="{FF2B5EF4-FFF2-40B4-BE49-F238E27FC236}">
                <a16:creationId xmlns:a16="http://schemas.microsoft.com/office/drawing/2014/main" id="{0F02942D-A53B-4A35-B44C-EEFD824131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375F3C53-82B4-457B-87C8-9077A906BB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id="{5A4487F9-8FD4-4FDA-899F-4910585063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a:extLst>
              <a:ext uri="{FF2B5EF4-FFF2-40B4-BE49-F238E27FC236}">
                <a16:creationId xmlns:a16="http://schemas.microsoft.com/office/drawing/2014/main" id="{ACD9B3A4-4B72-4F8E-9D87-2D150F2ADC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3883" y="4432079"/>
            <a:ext cx="11274641" cy="1968721"/>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el 1">
            <a:extLst>
              <a:ext uri="{FF2B5EF4-FFF2-40B4-BE49-F238E27FC236}">
                <a16:creationId xmlns:a16="http://schemas.microsoft.com/office/drawing/2014/main" id="{06158C18-B0AD-4A23-BB2F-A981A9ADFAF7}"/>
              </a:ext>
            </a:extLst>
          </p:cNvPr>
          <p:cNvSpPr>
            <a:spLocks noGrp="1"/>
          </p:cNvSpPr>
          <p:nvPr>
            <p:ph type="title"/>
          </p:nvPr>
        </p:nvSpPr>
        <p:spPr>
          <a:xfrm>
            <a:off x="581191" y="4610099"/>
            <a:ext cx="10993549" cy="1066801"/>
          </a:xfrm>
        </p:spPr>
        <p:txBody>
          <a:bodyPr vert="horz" lIns="91440" tIns="45720" rIns="91440" bIns="45720" rtlCol="0" anchor="b">
            <a:noAutofit/>
          </a:bodyPr>
          <a:lstStyle/>
          <a:p>
            <a:pPr>
              <a:lnSpc>
                <a:spcPct val="90000"/>
              </a:lnSpc>
            </a:pPr>
            <a:r>
              <a:rPr lang="en-US" sz="4000" dirty="0">
                <a:solidFill>
                  <a:srgbClr val="FFFFFF"/>
                </a:solidFill>
              </a:rPr>
              <a:t>Tracks Data</a:t>
            </a:r>
          </a:p>
        </p:txBody>
      </p:sp>
      <p:pic>
        <p:nvPicPr>
          <p:cNvPr id="15" name="Picture 4">
            <a:extLst>
              <a:ext uri="{FF2B5EF4-FFF2-40B4-BE49-F238E27FC236}">
                <a16:creationId xmlns:a16="http://schemas.microsoft.com/office/drawing/2014/main" id="{1480B35F-DEF9-466D-8FBE-E58BAA29883E}"/>
              </a:ext>
            </a:extLst>
          </p:cNvPr>
          <p:cNvPicPr>
            <a:picLocks noChangeAspect="1"/>
          </p:cNvPicPr>
          <p:nvPr/>
        </p:nvPicPr>
        <p:blipFill>
          <a:blip r:embed="rId2"/>
          <a:stretch>
            <a:fillRect/>
          </a:stretch>
        </p:blipFill>
        <p:spPr>
          <a:xfrm>
            <a:off x="446534" y="661984"/>
            <a:ext cx="11301984" cy="3108047"/>
          </a:xfrm>
          <a:prstGeom prst="rect">
            <a:avLst/>
          </a:prstGeom>
        </p:spPr>
      </p:pic>
    </p:spTree>
    <p:extLst>
      <p:ext uri="{BB962C8B-B14F-4D97-AF65-F5344CB8AC3E}">
        <p14:creationId xmlns:p14="http://schemas.microsoft.com/office/powerpoint/2010/main" val="35588644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1">
            <a:extLst>
              <a:ext uri="{FF2B5EF4-FFF2-40B4-BE49-F238E27FC236}">
                <a16:creationId xmlns:a16="http://schemas.microsoft.com/office/drawing/2014/main" id="{FFB94125-BF41-2A32-E281-7B68971A3210}"/>
              </a:ext>
            </a:extLst>
          </p:cNvPr>
          <p:cNvSpPr txBox="1">
            <a:spLocks/>
          </p:cNvSpPr>
          <p:nvPr/>
        </p:nvSpPr>
        <p:spPr>
          <a:xfrm>
            <a:off x="581191" y="4610099"/>
            <a:ext cx="10993549" cy="1066801"/>
          </a:xfrm>
          <a:prstGeom prst="rect">
            <a:avLst/>
          </a:prstGeom>
        </p:spPr>
        <p:txBody>
          <a:bodyPr vert="horz" lIns="91440" tIns="45720" rIns="91440" bIns="45720" rtlCol="0" anchor="b">
            <a:normAutofit/>
          </a:bodyPr>
          <a:lstStyle>
            <a:lvl1pPr algn="l" defTabSz="457200" rtl="0" eaLnBrk="1" latinLnBrk="0" hangingPunct="1">
              <a:lnSpc>
                <a:spcPct val="100000"/>
              </a:lnSpc>
              <a:spcBef>
                <a:spcPct val="0"/>
              </a:spcBef>
              <a:buNone/>
              <a:defRPr sz="32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Aft>
                <a:spcPts val="600"/>
              </a:spcAft>
            </a:pPr>
            <a:r>
              <a:rPr lang="en-US" sz="3600" dirty="0">
                <a:solidFill>
                  <a:srgbClr val="FFFFFF"/>
                </a:solidFill>
              </a:rPr>
              <a:t>ARTISTS Data</a:t>
            </a:r>
          </a:p>
        </p:txBody>
      </p:sp>
      <p:pic>
        <p:nvPicPr>
          <p:cNvPr id="5" name="Picture 4" descr="Chart&#10;&#10;Description automatically generated">
            <a:extLst>
              <a:ext uri="{FF2B5EF4-FFF2-40B4-BE49-F238E27FC236}">
                <a16:creationId xmlns:a16="http://schemas.microsoft.com/office/drawing/2014/main" id="{4BF49EBE-944A-56FB-05BA-57329ED9A7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7260" y="789538"/>
            <a:ext cx="10452652" cy="5879617"/>
          </a:xfrm>
          <a:prstGeom prst="rect">
            <a:avLst/>
          </a:prstGeom>
        </p:spPr>
      </p:pic>
    </p:spTree>
    <p:extLst>
      <p:ext uri="{BB962C8B-B14F-4D97-AF65-F5344CB8AC3E}">
        <p14:creationId xmlns:p14="http://schemas.microsoft.com/office/powerpoint/2010/main" val="39536137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DDADCD2-B8D4-5A6A-3E1E-EE847B1B9460}"/>
              </a:ext>
            </a:extLst>
          </p:cNvPr>
          <p:cNvSpPr>
            <a:spLocks noGrp="1"/>
          </p:cNvSpPr>
          <p:nvPr>
            <p:ph type="title"/>
          </p:nvPr>
        </p:nvSpPr>
        <p:spPr>
          <a:xfrm>
            <a:off x="581191" y="4610099"/>
            <a:ext cx="10993549" cy="1066801"/>
          </a:xfrm>
        </p:spPr>
        <p:txBody>
          <a:bodyPr vert="horz" lIns="91440" tIns="45720" rIns="91440" bIns="45720" rtlCol="0" anchor="b">
            <a:normAutofit/>
          </a:bodyPr>
          <a:lstStyle/>
          <a:p>
            <a:r>
              <a:rPr lang="en-US" sz="3600" dirty="0">
                <a:solidFill>
                  <a:srgbClr val="FFFFFF"/>
                </a:solidFill>
              </a:rPr>
              <a:t>Tracks Data</a:t>
            </a:r>
          </a:p>
        </p:txBody>
      </p:sp>
      <p:pic>
        <p:nvPicPr>
          <p:cNvPr id="9" name="Picture 8" descr="Chart&#10;&#10;Description automatically generated">
            <a:extLst>
              <a:ext uri="{FF2B5EF4-FFF2-40B4-BE49-F238E27FC236}">
                <a16:creationId xmlns:a16="http://schemas.microsoft.com/office/drawing/2014/main" id="{23B7C5AC-3F34-2CBA-5D16-18F62771F4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0918" y="759116"/>
            <a:ext cx="10430163" cy="5866967"/>
          </a:xfrm>
          <a:prstGeom prst="rect">
            <a:avLst/>
          </a:prstGeom>
        </p:spPr>
      </p:pic>
    </p:spTree>
    <p:extLst>
      <p:ext uri="{BB962C8B-B14F-4D97-AF65-F5344CB8AC3E}">
        <p14:creationId xmlns:p14="http://schemas.microsoft.com/office/powerpoint/2010/main" val="34331678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11">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13">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15">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17">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32" name="Rectangle 19">
            <a:extLst>
              <a:ext uri="{FF2B5EF4-FFF2-40B4-BE49-F238E27FC236}">
                <a16:creationId xmlns:a16="http://schemas.microsoft.com/office/drawing/2014/main" id="{CCB5977A-5CE8-4D01-A784-06EA14C2A3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21">
            <a:extLst>
              <a:ext uri="{FF2B5EF4-FFF2-40B4-BE49-F238E27FC236}">
                <a16:creationId xmlns:a16="http://schemas.microsoft.com/office/drawing/2014/main" id="{0F02942D-A53B-4A35-B44C-EEFD824131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375F3C53-82B4-457B-87C8-9077A906BB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id="{5A4487F9-8FD4-4FDA-899F-4910585063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a:extLst>
              <a:ext uri="{FF2B5EF4-FFF2-40B4-BE49-F238E27FC236}">
                <a16:creationId xmlns:a16="http://schemas.microsoft.com/office/drawing/2014/main" id="{ACD9B3A4-4B72-4F8E-9D87-2D150F2ADC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3883" y="4432079"/>
            <a:ext cx="11274641" cy="1968721"/>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el 1">
            <a:extLst>
              <a:ext uri="{FF2B5EF4-FFF2-40B4-BE49-F238E27FC236}">
                <a16:creationId xmlns:a16="http://schemas.microsoft.com/office/drawing/2014/main" id="{06158C18-B0AD-4A23-BB2F-A981A9ADFAF7}"/>
              </a:ext>
            </a:extLst>
          </p:cNvPr>
          <p:cNvSpPr>
            <a:spLocks noGrp="1"/>
          </p:cNvSpPr>
          <p:nvPr>
            <p:ph type="title"/>
          </p:nvPr>
        </p:nvSpPr>
        <p:spPr>
          <a:xfrm>
            <a:off x="581191" y="4610099"/>
            <a:ext cx="10993549" cy="1066801"/>
          </a:xfrm>
        </p:spPr>
        <p:txBody>
          <a:bodyPr vert="horz" lIns="91440" tIns="45720" rIns="91440" bIns="45720" rtlCol="0" anchor="b">
            <a:noAutofit/>
          </a:bodyPr>
          <a:lstStyle/>
          <a:p>
            <a:pPr>
              <a:lnSpc>
                <a:spcPct val="90000"/>
              </a:lnSpc>
            </a:pPr>
            <a:r>
              <a:rPr lang="en-US" sz="4000" dirty="0" err="1">
                <a:solidFill>
                  <a:srgbClr val="FFFFFF"/>
                </a:solidFill>
              </a:rPr>
              <a:t>cHARTS</a:t>
            </a:r>
            <a:r>
              <a:rPr lang="en-US" sz="4000" dirty="0">
                <a:solidFill>
                  <a:srgbClr val="FFFFFF"/>
                </a:solidFill>
              </a:rPr>
              <a:t> Data</a:t>
            </a:r>
          </a:p>
        </p:txBody>
      </p:sp>
      <p:pic>
        <p:nvPicPr>
          <p:cNvPr id="13" name="Picture 8">
            <a:extLst>
              <a:ext uri="{FF2B5EF4-FFF2-40B4-BE49-F238E27FC236}">
                <a16:creationId xmlns:a16="http://schemas.microsoft.com/office/drawing/2014/main" id="{B0B936CD-68C1-41F0-A5BE-EA2967D60B27}"/>
              </a:ext>
            </a:extLst>
          </p:cNvPr>
          <p:cNvPicPr>
            <a:picLocks noChangeAspect="1"/>
          </p:cNvPicPr>
          <p:nvPr/>
        </p:nvPicPr>
        <p:blipFill>
          <a:blip r:embed="rId2"/>
          <a:stretch>
            <a:fillRect/>
          </a:stretch>
        </p:blipFill>
        <p:spPr>
          <a:xfrm>
            <a:off x="447234" y="902153"/>
            <a:ext cx="11301984" cy="2627709"/>
          </a:xfrm>
          <a:prstGeom prst="rect">
            <a:avLst/>
          </a:prstGeom>
        </p:spPr>
      </p:pic>
    </p:spTree>
    <p:extLst>
      <p:ext uri="{BB962C8B-B14F-4D97-AF65-F5344CB8AC3E}">
        <p14:creationId xmlns:p14="http://schemas.microsoft.com/office/powerpoint/2010/main" val="19525914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1">
            <a:extLst>
              <a:ext uri="{FF2B5EF4-FFF2-40B4-BE49-F238E27FC236}">
                <a16:creationId xmlns:a16="http://schemas.microsoft.com/office/drawing/2014/main" id="{FFB94125-BF41-2A32-E281-7B68971A3210}"/>
              </a:ext>
            </a:extLst>
          </p:cNvPr>
          <p:cNvSpPr txBox="1">
            <a:spLocks/>
          </p:cNvSpPr>
          <p:nvPr/>
        </p:nvSpPr>
        <p:spPr>
          <a:xfrm>
            <a:off x="581191" y="4610099"/>
            <a:ext cx="10993549" cy="1066801"/>
          </a:xfrm>
          <a:prstGeom prst="rect">
            <a:avLst/>
          </a:prstGeom>
        </p:spPr>
        <p:txBody>
          <a:bodyPr vert="horz" lIns="91440" tIns="45720" rIns="91440" bIns="45720" rtlCol="0" anchor="b">
            <a:normAutofit/>
          </a:bodyPr>
          <a:lstStyle>
            <a:lvl1pPr algn="l" defTabSz="457200" rtl="0" eaLnBrk="1" latinLnBrk="0" hangingPunct="1">
              <a:lnSpc>
                <a:spcPct val="100000"/>
              </a:lnSpc>
              <a:spcBef>
                <a:spcPct val="0"/>
              </a:spcBef>
              <a:buNone/>
              <a:defRPr sz="32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Aft>
                <a:spcPts val="600"/>
              </a:spcAft>
            </a:pPr>
            <a:r>
              <a:rPr lang="en-US" sz="3600">
                <a:solidFill>
                  <a:srgbClr val="FFFFFF"/>
                </a:solidFill>
              </a:rPr>
              <a:t>ARTISTS Data</a:t>
            </a:r>
            <a:endParaRPr lang="en-US" sz="3600" dirty="0">
              <a:solidFill>
                <a:srgbClr val="FFFFFF"/>
              </a:solidFill>
            </a:endParaRPr>
          </a:p>
        </p:txBody>
      </p:sp>
      <p:pic>
        <p:nvPicPr>
          <p:cNvPr id="5" name="Picture 4" descr="Chart&#10;&#10;Description automatically generated with medium confidence">
            <a:extLst>
              <a:ext uri="{FF2B5EF4-FFF2-40B4-BE49-F238E27FC236}">
                <a16:creationId xmlns:a16="http://schemas.microsoft.com/office/drawing/2014/main" id="{63788206-09BD-4900-5AA2-0A0C24501C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1190" y="674129"/>
            <a:ext cx="10993549" cy="6183871"/>
          </a:xfrm>
          <a:prstGeom prst="rect">
            <a:avLst/>
          </a:prstGeom>
        </p:spPr>
      </p:pic>
    </p:spTree>
    <p:extLst>
      <p:ext uri="{BB962C8B-B14F-4D97-AF65-F5344CB8AC3E}">
        <p14:creationId xmlns:p14="http://schemas.microsoft.com/office/powerpoint/2010/main" val="29702749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1">
            <a:extLst>
              <a:ext uri="{FF2B5EF4-FFF2-40B4-BE49-F238E27FC236}">
                <a16:creationId xmlns:a16="http://schemas.microsoft.com/office/drawing/2014/main" id="{FFB94125-BF41-2A32-E281-7B68971A3210}"/>
              </a:ext>
            </a:extLst>
          </p:cNvPr>
          <p:cNvSpPr txBox="1">
            <a:spLocks/>
          </p:cNvSpPr>
          <p:nvPr/>
        </p:nvSpPr>
        <p:spPr>
          <a:xfrm>
            <a:off x="581191" y="4610099"/>
            <a:ext cx="10993549" cy="1066801"/>
          </a:xfrm>
          <a:prstGeom prst="rect">
            <a:avLst/>
          </a:prstGeom>
        </p:spPr>
        <p:txBody>
          <a:bodyPr vert="horz" lIns="91440" tIns="45720" rIns="91440" bIns="45720" rtlCol="0" anchor="b">
            <a:normAutofit/>
          </a:bodyPr>
          <a:lstStyle>
            <a:lvl1pPr algn="l" defTabSz="457200" rtl="0" eaLnBrk="1" latinLnBrk="0" hangingPunct="1">
              <a:lnSpc>
                <a:spcPct val="100000"/>
              </a:lnSpc>
              <a:spcBef>
                <a:spcPct val="0"/>
              </a:spcBef>
              <a:buNone/>
              <a:defRPr sz="32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Aft>
                <a:spcPts val="600"/>
              </a:spcAft>
            </a:pPr>
            <a:r>
              <a:rPr lang="en-US" sz="3600" dirty="0">
                <a:solidFill>
                  <a:srgbClr val="FFFFFF"/>
                </a:solidFill>
              </a:rPr>
              <a:t>ARTISTS Data</a:t>
            </a:r>
          </a:p>
        </p:txBody>
      </p:sp>
      <p:pic>
        <p:nvPicPr>
          <p:cNvPr id="3" name="Picture 2">
            <a:extLst>
              <a:ext uri="{FF2B5EF4-FFF2-40B4-BE49-F238E27FC236}">
                <a16:creationId xmlns:a16="http://schemas.microsoft.com/office/drawing/2014/main" id="{38F202A6-5D8D-6374-9581-1F93F4122C29}"/>
              </a:ext>
            </a:extLst>
          </p:cNvPr>
          <p:cNvPicPr>
            <a:picLocks noChangeAspect="1"/>
          </p:cNvPicPr>
          <p:nvPr/>
        </p:nvPicPr>
        <p:blipFill>
          <a:blip r:embed="rId3"/>
          <a:stretch>
            <a:fillRect/>
          </a:stretch>
        </p:blipFill>
        <p:spPr>
          <a:xfrm>
            <a:off x="617260" y="1043538"/>
            <a:ext cx="10844200" cy="4633362"/>
          </a:xfrm>
          <a:prstGeom prst="rect">
            <a:avLst/>
          </a:prstGeom>
        </p:spPr>
      </p:pic>
    </p:spTree>
    <p:extLst>
      <p:ext uri="{BB962C8B-B14F-4D97-AF65-F5344CB8AC3E}">
        <p14:creationId xmlns:p14="http://schemas.microsoft.com/office/powerpoint/2010/main" val="17254710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1">
            <a:extLst>
              <a:ext uri="{FF2B5EF4-FFF2-40B4-BE49-F238E27FC236}">
                <a16:creationId xmlns:a16="http://schemas.microsoft.com/office/drawing/2014/main" id="{FFB94125-BF41-2A32-E281-7B68971A3210}"/>
              </a:ext>
            </a:extLst>
          </p:cNvPr>
          <p:cNvSpPr txBox="1">
            <a:spLocks/>
          </p:cNvSpPr>
          <p:nvPr/>
        </p:nvSpPr>
        <p:spPr>
          <a:xfrm>
            <a:off x="581191" y="4610099"/>
            <a:ext cx="10993549" cy="1066801"/>
          </a:xfrm>
          <a:prstGeom prst="rect">
            <a:avLst/>
          </a:prstGeom>
        </p:spPr>
        <p:txBody>
          <a:bodyPr vert="horz" lIns="91440" tIns="45720" rIns="91440" bIns="45720" rtlCol="0" anchor="b">
            <a:normAutofit/>
          </a:bodyPr>
          <a:lstStyle>
            <a:lvl1pPr algn="l" defTabSz="457200" rtl="0" eaLnBrk="1" latinLnBrk="0" hangingPunct="1">
              <a:lnSpc>
                <a:spcPct val="100000"/>
              </a:lnSpc>
              <a:spcBef>
                <a:spcPct val="0"/>
              </a:spcBef>
              <a:buNone/>
              <a:defRPr sz="32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Aft>
                <a:spcPts val="600"/>
              </a:spcAft>
            </a:pPr>
            <a:r>
              <a:rPr lang="en-US" sz="3600" dirty="0">
                <a:solidFill>
                  <a:srgbClr val="FFFFFF"/>
                </a:solidFill>
              </a:rPr>
              <a:t>ARTISTS Data</a:t>
            </a:r>
          </a:p>
        </p:txBody>
      </p:sp>
      <p:pic>
        <p:nvPicPr>
          <p:cNvPr id="5" name="Picture 4">
            <a:extLst>
              <a:ext uri="{FF2B5EF4-FFF2-40B4-BE49-F238E27FC236}">
                <a16:creationId xmlns:a16="http://schemas.microsoft.com/office/drawing/2014/main" id="{85CBC874-BC19-D5BF-56E7-92F809433699}"/>
              </a:ext>
            </a:extLst>
          </p:cNvPr>
          <p:cNvPicPr>
            <a:picLocks noChangeAspect="1"/>
          </p:cNvPicPr>
          <p:nvPr/>
        </p:nvPicPr>
        <p:blipFill>
          <a:blip r:embed="rId3"/>
          <a:stretch>
            <a:fillRect/>
          </a:stretch>
        </p:blipFill>
        <p:spPr>
          <a:xfrm>
            <a:off x="581191" y="956095"/>
            <a:ext cx="10882303" cy="4945809"/>
          </a:xfrm>
          <a:prstGeom prst="rect">
            <a:avLst/>
          </a:prstGeom>
        </p:spPr>
      </p:pic>
    </p:spTree>
    <p:extLst>
      <p:ext uri="{BB962C8B-B14F-4D97-AF65-F5344CB8AC3E}">
        <p14:creationId xmlns:p14="http://schemas.microsoft.com/office/powerpoint/2010/main" val="26084446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11">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13">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15">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17">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32" name="Rectangle 19">
            <a:extLst>
              <a:ext uri="{FF2B5EF4-FFF2-40B4-BE49-F238E27FC236}">
                <a16:creationId xmlns:a16="http://schemas.microsoft.com/office/drawing/2014/main" id="{CCB5977A-5CE8-4D01-A784-06EA14C2A3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21">
            <a:extLst>
              <a:ext uri="{FF2B5EF4-FFF2-40B4-BE49-F238E27FC236}">
                <a16:creationId xmlns:a16="http://schemas.microsoft.com/office/drawing/2014/main" id="{0F02942D-A53B-4A35-B44C-EEFD824131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375F3C53-82B4-457B-87C8-9077A906BB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id="{5A4487F9-8FD4-4FDA-899F-4910585063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a:extLst>
              <a:ext uri="{FF2B5EF4-FFF2-40B4-BE49-F238E27FC236}">
                <a16:creationId xmlns:a16="http://schemas.microsoft.com/office/drawing/2014/main" id="{ACD9B3A4-4B72-4F8E-9D87-2D150F2ADC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3883" y="4432079"/>
            <a:ext cx="11274641" cy="1968721"/>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el 1">
            <a:extLst>
              <a:ext uri="{FF2B5EF4-FFF2-40B4-BE49-F238E27FC236}">
                <a16:creationId xmlns:a16="http://schemas.microsoft.com/office/drawing/2014/main" id="{06158C18-B0AD-4A23-BB2F-A981A9ADFAF7}"/>
              </a:ext>
            </a:extLst>
          </p:cNvPr>
          <p:cNvSpPr>
            <a:spLocks noGrp="1"/>
          </p:cNvSpPr>
          <p:nvPr>
            <p:ph type="title"/>
          </p:nvPr>
        </p:nvSpPr>
        <p:spPr>
          <a:xfrm>
            <a:off x="581191" y="4610099"/>
            <a:ext cx="10993549" cy="1066801"/>
          </a:xfrm>
        </p:spPr>
        <p:txBody>
          <a:bodyPr vert="horz" lIns="91440" tIns="45720" rIns="91440" bIns="45720" rtlCol="0" anchor="b">
            <a:noAutofit/>
          </a:bodyPr>
          <a:lstStyle/>
          <a:p>
            <a:pPr>
              <a:spcAft>
                <a:spcPts val="600"/>
              </a:spcAft>
            </a:pPr>
            <a:r>
              <a:rPr lang="en-US" sz="4000" dirty="0">
                <a:solidFill>
                  <a:srgbClr val="FFFFFF"/>
                </a:solidFill>
              </a:rPr>
              <a:t>ARTISTS Data</a:t>
            </a:r>
          </a:p>
        </p:txBody>
      </p:sp>
      <p:pic>
        <p:nvPicPr>
          <p:cNvPr id="14" name="Picture 5">
            <a:extLst>
              <a:ext uri="{FF2B5EF4-FFF2-40B4-BE49-F238E27FC236}">
                <a16:creationId xmlns:a16="http://schemas.microsoft.com/office/drawing/2014/main" id="{723CFDAE-A452-481B-BB86-E98CFC02FC54}"/>
              </a:ext>
            </a:extLst>
          </p:cNvPr>
          <p:cNvPicPr>
            <a:picLocks noChangeAspect="1"/>
          </p:cNvPicPr>
          <p:nvPr/>
        </p:nvPicPr>
        <p:blipFill>
          <a:blip r:embed="rId2"/>
          <a:stretch>
            <a:fillRect/>
          </a:stretch>
        </p:blipFill>
        <p:spPr>
          <a:xfrm>
            <a:off x="1895316" y="726660"/>
            <a:ext cx="8396347" cy="3358538"/>
          </a:xfrm>
          <a:prstGeom prst="rect">
            <a:avLst/>
          </a:prstGeom>
        </p:spPr>
      </p:pic>
    </p:spTree>
    <p:extLst>
      <p:ext uri="{BB962C8B-B14F-4D97-AF65-F5344CB8AC3E}">
        <p14:creationId xmlns:p14="http://schemas.microsoft.com/office/powerpoint/2010/main" val="23255522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1">
            <a:extLst>
              <a:ext uri="{FF2B5EF4-FFF2-40B4-BE49-F238E27FC236}">
                <a16:creationId xmlns:a16="http://schemas.microsoft.com/office/drawing/2014/main" id="{FFB94125-BF41-2A32-E281-7B68971A3210}"/>
              </a:ext>
            </a:extLst>
          </p:cNvPr>
          <p:cNvSpPr txBox="1">
            <a:spLocks/>
          </p:cNvSpPr>
          <p:nvPr/>
        </p:nvSpPr>
        <p:spPr>
          <a:xfrm>
            <a:off x="581191" y="4610099"/>
            <a:ext cx="10993549" cy="1066801"/>
          </a:xfrm>
          <a:prstGeom prst="rect">
            <a:avLst/>
          </a:prstGeom>
        </p:spPr>
        <p:txBody>
          <a:bodyPr vert="horz" lIns="91440" tIns="45720" rIns="91440" bIns="45720" rtlCol="0" anchor="b">
            <a:normAutofit/>
          </a:bodyPr>
          <a:lstStyle>
            <a:lvl1pPr algn="l" defTabSz="457200" rtl="0" eaLnBrk="1" latinLnBrk="0" hangingPunct="1">
              <a:lnSpc>
                <a:spcPct val="100000"/>
              </a:lnSpc>
              <a:spcBef>
                <a:spcPct val="0"/>
              </a:spcBef>
              <a:buNone/>
              <a:defRPr sz="32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Aft>
                <a:spcPts val="600"/>
              </a:spcAft>
            </a:pPr>
            <a:r>
              <a:rPr lang="en-US" sz="3600" dirty="0">
                <a:solidFill>
                  <a:srgbClr val="FFFFFF"/>
                </a:solidFill>
              </a:rPr>
              <a:t>ARTISTS Data</a:t>
            </a:r>
          </a:p>
        </p:txBody>
      </p:sp>
      <p:pic>
        <p:nvPicPr>
          <p:cNvPr id="3" name="Picture 2">
            <a:extLst>
              <a:ext uri="{FF2B5EF4-FFF2-40B4-BE49-F238E27FC236}">
                <a16:creationId xmlns:a16="http://schemas.microsoft.com/office/drawing/2014/main" id="{629BA34A-4690-3595-E0C1-64E31301B112}"/>
              </a:ext>
            </a:extLst>
          </p:cNvPr>
          <p:cNvPicPr>
            <a:picLocks noChangeAspect="1"/>
          </p:cNvPicPr>
          <p:nvPr/>
        </p:nvPicPr>
        <p:blipFill>
          <a:blip r:embed="rId3"/>
          <a:stretch>
            <a:fillRect/>
          </a:stretch>
        </p:blipFill>
        <p:spPr>
          <a:xfrm>
            <a:off x="454908" y="786326"/>
            <a:ext cx="11282184" cy="5285347"/>
          </a:xfrm>
          <a:prstGeom prst="rect">
            <a:avLst/>
          </a:prstGeom>
        </p:spPr>
      </p:pic>
    </p:spTree>
    <p:extLst>
      <p:ext uri="{BB962C8B-B14F-4D97-AF65-F5344CB8AC3E}">
        <p14:creationId xmlns:p14="http://schemas.microsoft.com/office/powerpoint/2010/main" val="12113929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Kostenlos Weiß Und Braun Buchstabe B Wanddekoration Stock-Foto">
            <a:extLst>
              <a:ext uri="{FF2B5EF4-FFF2-40B4-BE49-F238E27FC236}">
                <a16:creationId xmlns:a16="http://schemas.microsoft.com/office/drawing/2014/main" id="{4ED3C218-0B6C-304C-68F0-A5B72FCB1E5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5872" b="9859"/>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61604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1">
            <a:extLst>
              <a:ext uri="{FF2B5EF4-FFF2-40B4-BE49-F238E27FC236}">
                <a16:creationId xmlns:a16="http://schemas.microsoft.com/office/drawing/2014/main" id="{FFB94125-BF41-2A32-E281-7B68971A3210}"/>
              </a:ext>
            </a:extLst>
          </p:cNvPr>
          <p:cNvSpPr txBox="1">
            <a:spLocks/>
          </p:cNvSpPr>
          <p:nvPr/>
        </p:nvSpPr>
        <p:spPr>
          <a:xfrm>
            <a:off x="581191" y="4610099"/>
            <a:ext cx="10993549" cy="1066801"/>
          </a:xfrm>
          <a:prstGeom prst="rect">
            <a:avLst/>
          </a:prstGeom>
        </p:spPr>
        <p:txBody>
          <a:bodyPr vert="horz" lIns="91440" tIns="45720" rIns="91440" bIns="45720" rtlCol="0" anchor="b">
            <a:normAutofit/>
          </a:bodyPr>
          <a:lstStyle>
            <a:lvl1pPr algn="l" defTabSz="457200" rtl="0" eaLnBrk="1" latinLnBrk="0" hangingPunct="1">
              <a:lnSpc>
                <a:spcPct val="100000"/>
              </a:lnSpc>
              <a:spcBef>
                <a:spcPct val="0"/>
              </a:spcBef>
              <a:buNone/>
              <a:defRPr sz="32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Aft>
                <a:spcPts val="600"/>
              </a:spcAft>
            </a:pPr>
            <a:r>
              <a:rPr lang="en-US" sz="3600">
                <a:solidFill>
                  <a:srgbClr val="FFFFFF"/>
                </a:solidFill>
              </a:rPr>
              <a:t>ARTISTS Data</a:t>
            </a:r>
            <a:endParaRPr lang="en-US" sz="3600" dirty="0">
              <a:solidFill>
                <a:srgbClr val="FFFFFF"/>
              </a:solidFill>
            </a:endParaRPr>
          </a:p>
        </p:txBody>
      </p:sp>
      <p:pic>
        <p:nvPicPr>
          <p:cNvPr id="10" name="Picture 9">
            <a:extLst>
              <a:ext uri="{FF2B5EF4-FFF2-40B4-BE49-F238E27FC236}">
                <a16:creationId xmlns:a16="http://schemas.microsoft.com/office/drawing/2014/main" id="{811A3C47-3A89-B855-8616-D84040F87C98}"/>
              </a:ext>
            </a:extLst>
          </p:cNvPr>
          <p:cNvPicPr>
            <a:picLocks noChangeAspect="1"/>
          </p:cNvPicPr>
          <p:nvPr/>
        </p:nvPicPr>
        <p:blipFill>
          <a:blip r:embed="rId3"/>
          <a:stretch>
            <a:fillRect/>
          </a:stretch>
        </p:blipFill>
        <p:spPr>
          <a:xfrm>
            <a:off x="330742" y="1181100"/>
            <a:ext cx="11530515" cy="4949724"/>
          </a:xfrm>
          <a:prstGeom prst="rect">
            <a:avLst/>
          </a:prstGeom>
        </p:spPr>
      </p:pic>
    </p:spTree>
    <p:extLst>
      <p:ext uri="{BB962C8B-B14F-4D97-AF65-F5344CB8AC3E}">
        <p14:creationId xmlns:p14="http://schemas.microsoft.com/office/powerpoint/2010/main" val="37389630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1">
            <a:extLst>
              <a:ext uri="{FF2B5EF4-FFF2-40B4-BE49-F238E27FC236}">
                <a16:creationId xmlns:a16="http://schemas.microsoft.com/office/drawing/2014/main" id="{FFB94125-BF41-2A32-E281-7B68971A3210}"/>
              </a:ext>
            </a:extLst>
          </p:cNvPr>
          <p:cNvSpPr txBox="1">
            <a:spLocks/>
          </p:cNvSpPr>
          <p:nvPr/>
        </p:nvSpPr>
        <p:spPr>
          <a:xfrm>
            <a:off x="581191" y="4610099"/>
            <a:ext cx="10993549" cy="1066801"/>
          </a:xfrm>
          <a:prstGeom prst="rect">
            <a:avLst/>
          </a:prstGeom>
        </p:spPr>
        <p:txBody>
          <a:bodyPr vert="horz" lIns="91440" tIns="45720" rIns="91440" bIns="45720" rtlCol="0" anchor="b">
            <a:normAutofit/>
          </a:bodyPr>
          <a:lstStyle>
            <a:lvl1pPr algn="l" defTabSz="457200" rtl="0" eaLnBrk="1" latinLnBrk="0" hangingPunct="1">
              <a:lnSpc>
                <a:spcPct val="100000"/>
              </a:lnSpc>
              <a:spcBef>
                <a:spcPct val="0"/>
              </a:spcBef>
              <a:buNone/>
              <a:defRPr sz="32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Aft>
                <a:spcPts val="600"/>
              </a:spcAft>
            </a:pPr>
            <a:r>
              <a:rPr lang="en-US" sz="3600">
                <a:solidFill>
                  <a:srgbClr val="FFFFFF"/>
                </a:solidFill>
              </a:rPr>
              <a:t>ARTISTS Data</a:t>
            </a:r>
            <a:endParaRPr lang="en-US" sz="3600" dirty="0">
              <a:solidFill>
                <a:srgbClr val="FFFFFF"/>
              </a:solidFill>
            </a:endParaRPr>
          </a:p>
        </p:txBody>
      </p:sp>
      <p:pic>
        <p:nvPicPr>
          <p:cNvPr id="9" name="Picture 8">
            <a:extLst>
              <a:ext uri="{FF2B5EF4-FFF2-40B4-BE49-F238E27FC236}">
                <a16:creationId xmlns:a16="http://schemas.microsoft.com/office/drawing/2014/main" id="{08005234-4008-531E-CBCD-4814AAE705FF}"/>
              </a:ext>
            </a:extLst>
          </p:cNvPr>
          <p:cNvPicPr>
            <a:picLocks noChangeAspect="1"/>
          </p:cNvPicPr>
          <p:nvPr/>
        </p:nvPicPr>
        <p:blipFill>
          <a:blip r:embed="rId3"/>
          <a:stretch>
            <a:fillRect/>
          </a:stretch>
        </p:blipFill>
        <p:spPr>
          <a:xfrm>
            <a:off x="386834" y="818296"/>
            <a:ext cx="11418331" cy="5221407"/>
          </a:xfrm>
          <a:prstGeom prst="rect">
            <a:avLst/>
          </a:prstGeom>
        </p:spPr>
      </p:pic>
    </p:spTree>
    <p:extLst>
      <p:ext uri="{BB962C8B-B14F-4D97-AF65-F5344CB8AC3E}">
        <p14:creationId xmlns:p14="http://schemas.microsoft.com/office/powerpoint/2010/main" val="23223889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11">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13">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15">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17">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32" name="Rectangle 19">
            <a:extLst>
              <a:ext uri="{FF2B5EF4-FFF2-40B4-BE49-F238E27FC236}">
                <a16:creationId xmlns:a16="http://schemas.microsoft.com/office/drawing/2014/main" id="{CCB5977A-5CE8-4D01-A784-06EA14C2A3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21">
            <a:extLst>
              <a:ext uri="{FF2B5EF4-FFF2-40B4-BE49-F238E27FC236}">
                <a16:creationId xmlns:a16="http://schemas.microsoft.com/office/drawing/2014/main" id="{0F02942D-A53B-4A35-B44C-EEFD824131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375F3C53-82B4-457B-87C8-9077A906BB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id="{5A4487F9-8FD4-4FDA-899F-4910585063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a:extLst>
              <a:ext uri="{FF2B5EF4-FFF2-40B4-BE49-F238E27FC236}">
                <a16:creationId xmlns:a16="http://schemas.microsoft.com/office/drawing/2014/main" id="{ACD9B3A4-4B72-4F8E-9D87-2D150F2ADC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3883" y="4432079"/>
            <a:ext cx="11274641" cy="1968721"/>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el 1">
            <a:extLst>
              <a:ext uri="{FF2B5EF4-FFF2-40B4-BE49-F238E27FC236}">
                <a16:creationId xmlns:a16="http://schemas.microsoft.com/office/drawing/2014/main" id="{06158C18-B0AD-4A23-BB2F-A981A9ADFAF7}"/>
              </a:ext>
            </a:extLst>
          </p:cNvPr>
          <p:cNvSpPr>
            <a:spLocks noGrp="1"/>
          </p:cNvSpPr>
          <p:nvPr>
            <p:ph type="title"/>
          </p:nvPr>
        </p:nvSpPr>
        <p:spPr>
          <a:xfrm>
            <a:off x="581191" y="4610099"/>
            <a:ext cx="10993549" cy="1066801"/>
          </a:xfrm>
        </p:spPr>
        <p:txBody>
          <a:bodyPr vert="horz" lIns="91440" tIns="45720" rIns="91440" bIns="45720" rtlCol="0" anchor="b">
            <a:noAutofit/>
          </a:bodyPr>
          <a:lstStyle/>
          <a:p>
            <a:pPr>
              <a:spcAft>
                <a:spcPts val="600"/>
              </a:spcAft>
            </a:pPr>
            <a:r>
              <a:rPr lang="en-US" sz="4000" dirty="0">
                <a:solidFill>
                  <a:srgbClr val="FFFFFF"/>
                </a:solidFill>
              </a:rPr>
              <a:t>Recommended Artists Data</a:t>
            </a:r>
          </a:p>
        </p:txBody>
      </p:sp>
      <p:pic>
        <p:nvPicPr>
          <p:cNvPr id="13" name="Picture 5">
            <a:extLst>
              <a:ext uri="{FF2B5EF4-FFF2-40B4-BE49-F238E27FC236}">
                <a16:creationId xmlns:a16="http://schemas.microsoft.com/office/drawing/2014/main" id="{FE18DAD9-56CB-48C3-80E7-F09AA634D12B}"/>
              </a:ext>
            </a:extLst>
          </p:cNvPr>
          <p:cNvPicPr>
            <a:picLocks noChangeAspect="1"/>
          </p:cNvPicPr>
          <p:nvPr/>
        </p:nvPicPr>
        <p:blipFill>
          <a:blip r:embed="rId2"/>
          <a:stretch>
            <a:fillRect/>
          </a:stretch>
        </p:blipFill>
        <p:spPr>
          <a:xfrm>
            <a:off x="441139" y="603318"/>
            <a:ext cx="5477059" cy="3311385"/>
          </a:xfrm>
          <a:prstGeom prst="rect">
            <a:avLst/>
          </a:prstGeom>
        </p:spPr>
      </p:pic>
      <p:pic>
        <p:nvPicPr>
          <p:cNvPr id="15" name="Picture 10">
            <a:extLst>
              <a:ext uri="{FF2B5EF4-FFF2-40B4-BE49-F238E27FC236}">
                <a16:creationId xmlns:a16="http://schemas.microsoft.com/office/drawing/2014/main" id="{AE2C80FE-8B3A-44A4-BA40-0FBDA874F0F6}"/>
              </a:ext>
            </a:extLst>
          </p:cNvPr>
          <p:cNvPicPr>
            <a:picLocks noChangeAspect="1"/>
          </p:cNvPicPr>
          <p:nvPr/>
        </p:nvPicPr>
        <p:blipFill>
          <a:blip r:embed="rId3"/>
          <a:stretch>
            <a:fillRect/>
          </a:stretch>
        </p:blipFill>
        <p:spPr>
          <a:xfrm>
            <a:off x="6239931" y="1028630"/>
            <a:ext cx="5509282" cy="2460760"/>
          </a:xfrm>
          <a:prstGeom prst="rect">
            <a:avLst/>
          </a:prstGeom>
        </p:spPr>
      </p:pic>
    </p:spTree>
    <p:extLst>
      <p:ext uri="{BB962C8B-B14F-4D97-AF65-F5344CB8AC3E}">
        <p14:creationId xmlns:p14="http://schemas.microsoft.com/office/powerpoint/2010/main" val="15289872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DDADCD2-B8D4-5A6A-3E1E-EE847B1B9460}"/>
              </a:ext>
            </a:extLst>
          </p:cNvPr>
          <p:cNvSpPr>
            <a:spLocks noGrp="1"/>
          </p:cNvSpPr>
          <p:nvPr>
            <p:ph type="title"/>
          </p:nvPr>
        </p:nvSpPr>
        <p:spPr>
          <a:xfrm>
            <a:off x="767857" y="605017"/>
            <a:ext cx="3031852" cy="5802657"/>
          </a:xfrm>
        </p:spPr>
        <p:txBody>
          <a:bodyPr anchor="ctr">
            <a:normAutofit/>
          </a:bodyPr>
          <a:lstStyle/>
          <a:p>
            <a:r>
              <a:rPr lang="en-US" sz="3200" dirty="0"/>
              <a:t>Data Exploration Insights</a:t>
            </a:r>
          </a:p>
        </p:txBody>
      </p:sp>
      <p:sp>
        <p:nvSpPr>
          <p:cNvPr id="3" name="Inhaltsplatzhalter 2">
            <a:extLst>
              <a:ext uri="{FF2B5EF4-FFF2-40B4-BE49-F238E27FC236}">
                <a16:creationId xmlns:a16="http://schemas.microsoft.com/office/drawing/2014/main" id="{4C5B23D1-4460-1C14-E6C7-82AD986954D0}"/>
              </a:ext>
            </a:extLst>
          </p:cNvPr>
          <p:cNvSpPr>
            <a:spLocks noGrp="1"/>
          </p:cNvSpPr>
          <p:nvPr>
            <p:ph idx="1"/>
          </p:nvPr>
        </p:nvSpPr>
        <p:spPr/>
        <p:txBody>
          <a:bodyPr>
            <a:normAutofit/>
          </a:bodyPr>
          <a:lstStyle/>
          <a:p>
            <a:r>
              <a:rPr lang="en-US" sz="1900" dirty="0"/>
              <a:t>Some data points are missing (genres in artist dataset) – fix through joining and data engineering</a:t>
            </a:r>
          </a:p>
          <a:p>
            <a:endParaRPr lang="en-US" sz="1900" dirty="0"/>
          </a:p>
          <a:p>
            <a:r>
              <a:rPr lang="en-US" sz="1900" dirty="0"/>
              <a:t>Either </a:t>
            </a:r>
            <a:r>
              <a:rPr lang="en-US" sz="1900" b="1" dirty="0"/>
              <a:t>popularity</a:t>
            </a:r>
            <a:r>
              <a:rPr lang="en-US" sz="1900" dirty="0"/>
              <a:t> or </a:t>
            </a:r>
            <a:r>
              <a:rPr lang="en-US" sz="1900" b="1" dirty="0" err="1"/>
              <a:t>chartsposition</a:t>
            </a:r>
            <a:r>
              <a:rPr lang="en-US" sz="1900" dirty="0"/>
              <a:t> could work for generating a top song label (feature engineering)</a:t>
            </a:r>
          </a:p>
          <a:p>
            <a:endParaRPr lang="en-US" sz="1900" dirty="0"/>
          </a:p>
          <a:p>
            <a:r>
              <a:rPr lang="en-US" sz="1900" dirty="0"/>
              <a:t>Distributions are right skewed and should be normalized</a:t>
            </a:r>
          </a:p>
        </p:txBody>
      </p:sp>
    </p:spTree>
    <p:extLst>
      <p:ext uri="{BB962C8B-B14F-4D97-AF65-F5344CB8AC3E}">
        <p14:creationId xmlns:p14="http://schemas.microsoft.com/office/powerpoint/2010/main" val="38455853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F858DF7D-C2D0-4B03-A7A0-2F06B789E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B26B711-3121-40B0-8377-A64F3DC00C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645C4D3D-ABBA-4B4E-93E5-01E3437198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98DDD5E5-0097-4C6C-B266-5732EDA96C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8952EF87-C74F-4D3F-9CAD-EEA1733C9B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597643"/>
            <a:ext cx="3703320" cy="5792922"/>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el 1">
            <a:extLst>
              <a:ext uri="{FF2B5EF4-FFF2-40B4-BE49-F238E27FC236}">
                <a16:creationId xmlns:a16="http://schemas.microsoft.com/office/drawing/2014/main" id="{7DDADCD2-B8D4-5A6A-3E1E-EE847B1B9460}"/>
              </a:ext>
            </a:extLst>
          </p:cNvPr>
          <p:cNvSpPr>
            <a:spLocks noGrp="1"/>
          </p:cNvSpPr>
          <p:nvPr>
            <p:ph type="title"/>
          </p:nvPr>
        </p:nvSpPr>
        <p:spPr>
          <a:xfrm>
            <a:off x="771148" y="673768"/>
            <a:ext cx="3054091" cy="5658279"/>
          </a:xfrm>
        </p:spPr>
        <p:txBody>
          <a:bodyPr anchor="ctr">
            <a:normAutofit/>
          </a:bodyPr>
          <a:lstStyle/>
          <a:p>
            <a:r>
              <a:rPr lang="en-US" dirty="0">
                <a:solidFill>
                  <a:srgbClr val="FFFEFF"/>
                </a:solidFill>
              </a:rPr>
              <a:t>Data Engineering</a:t>
            </a:r>
          </a:p>
        </p:txBody>
      </p:sp>
      <p:sp>
        <p:nvSpPr>
          <p:cNvPr id="3" name="Inhaltsplatzhalter 2">
            <a:extLst>
              <a:ext uri="{FF2B5EF4-FFF2-40B4-BE49-F238E27FC236}">
                <a16:creationId xmlns:a16="http://schemas.microsoft.com/office/drawing/2014/main" id="{4C5B23D1-4460-1C14-E6C7-82AD986954D0}"/>
              </a:ext>
            </a:extLst>
          </p:cNvPr>
          <p:cNvSpPr>
            <a:spLocks noGrp="1"/>
          </p:cNvSpPr>
          <p:nvPr>
            <p:ph idx="1"/>
          </p:nvPr>
        </p:nvSpPr>
        <p:spPr>
          <a:xfrm>
            <a:off x="4534935" y="1037968"/>
            <a:ext cx="6725899" cy="4820832"/>
          </a:xfrm>
        </p:spPr>
        <p:txBody>
          <a:bodyPr>
            <a:normAutofit lnSpcReduction="10000"/>
          </a:bodyPr>
          <a:lstStyle/>
          <a:p>
            <a:r>
              <a:rPr lang="en-US" dirty="0"/>
              <a:t>CRISP-DM process to gain 2 main datasets:</a:t>
            </a:r>
          </a:p>
          <a:p>
            <a:pPr marL="666900" lvl="1" indent="-342900">
              <a:buFont typeface="+mj-lt"/>
              <a:buAutoNum type="arabicPeriod"/>
            </a:pPr>
            <a:r>
              <a:rPr lang="en-US" dirty="0"/>
              <a:t>“Fin Table” Dataset – track IDs, popularity, charts position and specific musical features calculated by Spotify. Created by joining track and charts datasets from Kaggle in SQL (size issue with RapidMiner).</a:t>
            </a:r>
          </a:p>
          <a:p>
            <a:pPr marL="666900" lvl="1" indent="-342900">
              <a:buFont typeface="+mj-lt"/>
              <a:buAutoNum type="arabicPeriod"/>
            </a:pPr>
            <a:r>
              <a:rPr lang="en-US" dirty="0" err="1"/>
              <a:t>Cleanset</a:t>
            </a:r>
            <a:r>
              <a:rPr lang="en-US" dirty="0"/>
              <a:t> Dataset – training data for modeling to see which features impact a “Top Song” in which way </a:t>
            </a:r>
          </a:p>
          <a:p>
            <a:r>
              <a:rPr lang="en-US" dirty="0"/>
              <a:t>“Top Song” label needs to be defined:</a:t>
            </a:r>
          </a:p>
          <a:p>
            <a:pPr marL="666900" lvl="1" indent="-342900">
              <a:buFont typeface="+mj-lt"/>
              <a:buAutoNum type="arabicPeriod"/>
            </a:pPr>
            <a:r>
              <a:rPr lang="en-US" dirty="0"/>
              <a:t>Top song by popularity – track popularity </a:t>
            </a:r>
            <a:r>
              <a:rPr lang="en-US" i="0" dirty="0">
                <a:effectLst/>
                <a:latin typeface="Arial" panose="020B0604020202020204" pitchFamily="34" charset="0"/>
              </a:rPr>
              <a:t>≥</a:t>
            </a:r>
            <a:r>
              <a:rPr lang="en-US" dirty="0"/>
              <a:t>85 (out of 100) = Top Song</a:t>
            </a:r>
          </a:p>
          <a:p>
            <a:pPr marL="666900" lvl="1" indent="-342900">
              <a:buFont typeface="+mj-lt"/>
              <a:buAutoNum type="arabicPeriod"/>
            </a:pPr>
            <a:r>
              <a:rPr lang="en-US" dirty="0"/>
              <a:t>Top song by charts position – lowest charts position of a track </a:t>
            </a:r>
            <a:r>
              <a:rPr lang="en-US" i="0" dirty="0">
                <a:effectLst/>
                <a:latin typeface="Arial" panose="020B0604020202020204" pitchFamily="34" charset="0"/>
              </a:rPr>
              <a:t>≤</a:t>
            </a:r>
            <a:r>
              <a:rPr lang="en-US" dirty="0"/>
              <a:t>30 = Top Song.</a:t>
            </a:r>
            <a:br>
              <a:rPr lang="en-US" dirty="0"/>
            </a:br>
            <a:r>
              <a:rPr lang="en-US" dirty="0"/>
              <a:t>(We disregard different countries for our evaluation and aggregate on the lowest / highest measure for all countries)</a:t>
            </a:r>
          </a:p>
          <a:p>
            <a:endParaRPr lang="en-US" dirty="0"/>
          </a:p>
        </p:txBody>
      </p:sp>
    </p:spTree>
    <p:extLst>
      <p:ext uri="{BB962C8B-B14F-4D97-AF65-F5344CB8AC3E}">
        <p14:creationId xmlns:p14="http://schemas.microsoft.com/office/powerpoint/2010/main" val="11796795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DDADCD2-B8D4-5A6A-3E1E-EE847B1B9460}"/>
              </a:ext>
            </a:extLst>
          </p:cNvPr>
          <p:cNvSpPr>
            <a:spLocks noGrp="1"/>
          </p:cNvSpPr>
          <p:nvPr>
            <p:ph type="title"/>
          </p:nvPr>
        </p:nvSpPr>
        <p:spPr/>
        <p:txBody>
          <a:bodyPr>
            <a:normAutofit/>
          </a:bodyPr>
          <a:lstStyle/>
          <a:p>
            <a:r>
              <a:rPr lang="en-US" sz="3200" dirty="0"/>
              <a:t>Create Fin Table</a:t>
            </a:r>
          </a:p>
        </p:txBody>
      </p:sp>
      <p:pic>
        <p:nvPicPr>
          <p:cNvPr id="7" name="Content Placeholder 6" descr="Graphical user interface, application, table&#10;&#10;Description automatically generated">
            <a:extLst>
              <a:ext uri="{FF2B5EF4-FFF2-40B4-BE49-F238E27FC236}">
                <a16:creationId xmlns:a16="http://schemas.microsoft.com/office/drawing/2014/main" id="{4239B49E-B0F2-F1D3-3F0B-50B865D45DD0}"/>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654546" y="760127"/>
            <a:ext cx="5179046" cy="4659312"/>
          </a:xfrm>
        </p:spPr>
      </p:pic>
      <p:sp>
        <p:nvSpPr>
          <p:cNvPr id="3" name="Textplatzhalter 2">
            <a:extLst>
              <a:ext uri="{FF2B5EF4-FFF2-40B4-BE49-F238E27FC236}">
                <a16:creationId xmlns:a16="http://schemas.microsoft.com/office/drawing/2014/main" id="{5D01E974-73D9-4512-8925-A5DA1A14B943}"/>
              </a:ext>
            </a:extLst>
          </p:cNvPr>
          <p:cNvSpPr>
            <a:spLocks noGrp="1"/>
          </p:cNvSpPr>
          <p:nvPr>
            <p:ph type="body" sz="half" idx="2"/>
          </p:nvPr>
        </p:nvSpPr>
        <p:spPr/>
        <p:txBody>
          <a:bodyPr>
            <a:normAutofit/>
          </a:bodyPr>
          <a:lstStyle/>
          <a:p>
            <a:pPr marL="285750" indent="-285750">
              <a:buFont typeface="Wingdings" panose="05000000000000000000" pitchFamily="2" charset="2"/>
              <a:buChar char="§"/>
            </a:pPr>
            <a:r>
              <a:rPr lang="en-US" sz="1900" dirty="0"/>
              <a:t>Load Data in SQL</a:t>
            </a:r>
          </a:p>
          <a:p>
            <a:pPr marL="285750" indent="-285750">
              <a:buFont typeface="Wingdings" panose="05000000000000000000" pitchFamily="2" charset="2"/>
              <a:buChar char="§"/>
            </a:pPr>
            <a:r>
              <a:rPr lang="en-US" sz="1900" dirty="0"/>
              <a:t>Aggregate min(</a:t>
            </a:r>
            <a:r>
              <a:rPr lang="en-US" sz="1900" dirty="0" err="1"/>
              <a:t>ChartsPos</a:t>
            </a:r>
            <a:r>
              <a:rPr lang="en-US" sz="1900" dirty="0"/>
              <a:t>)</a:t>
            </a:r>
          </a:p>
          <a:p>
            <a:pPr marL="285750" indent="-285750">
              <a:buFont typeface="Wingdings" panose="05000000000000000000" pitchFamily="2" charset="2"/>
              <a:buChar char="§"/>
            </a:pPr>
            <a:r>
              <a:rPr lang="en-US" sz="1900" dirty="0"/>
              <a:t>Reduce 5 Mio. to 344281 Rows with 26k unique IDs</a:t>
            </a:r>
          </a:p>
          <a:p>
            <a:pPr marL="285750" indent="-285750">
              <a:buFont typeface="Wingdings" panose="05000000000000000000" pitchFamily="2" charset="2"/>
              <a:buChar char="§"/>
            </a:pPr>
            <a:r>
              <a:rPr lang="en-US" sz="1900" dirty="0"/>
              <a:t>Join Charts with Track dataset to generate Fin Table</a:t>
            </a:r>
          </a:p>
        </p:txBody>
      </p:sp>
      <p:pic>
        <p:nvPicPr>
          <p:cNvPr id="12" name="Picture 11" descr="Graphical user interface, text, application, table&#10;&#10;Description automatically generated">
            <a:extLst>
              <a:ext uri="{FF2B5EF4-FFF2-40B4-BE49-F238E27FC236}">
                <a16:creationId xmlns:a16="http://schemas.microsoft.com/office/drawing/2014/main" id="{47228B45-C716-1D81-5D6B-FA059A6CD32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09510" y="1979397"/>
            <a:ext cx="4449530" cy="3950605"/>
          </a:xfrm>
          <a:prstGeom prst="rect">
            <a:avLst/>
          </a:prstGeom>
        </p:spPr>
      </p:pic>
      <p:pic>
        <p:nvPicPr>
          <p:cNvPr id="14" name="Picture 13" descr="Table&#10;&#10;Description automatically generated">
            <a:extLst>
              <a:ext uri="{FF2B5EF4-FFF2-40B4-BE49-F238E27FC236}">
                <a16:creationId xmlns:a16="http://schemas.microsoft.com/office/drawing/2014/main" id="{BDB1CE41-C628-215F-4945-06246EFFF87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25146" y="2401240"/>
            <a:ext cx="4582702" cy="4039325"/>
          </a:xfrm>
          <a:prstGeom prst="rect">
            <a:avLst/>
          </a:prstGeom>
        </p:spPr>
      </p:pic>
    </p:spTree>
    <p:extLst>
      <p:ext uri="{BB962C8B-B14F-4D97-AF65-F5344CB8AC3E}">
        <p14:creationId xmlns:p14="http://schemas.microsoft.com/office/powerpoint/2010/main" val="2233779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18" name="Rectangle 17">
            <a:extLst>
              <a:ext uri="{FF2B5EF4-FFF2-40B4-BE49-F238E27FC236}">
                <a16:creationId xmlns:a16="http://schemas.microsoft.com/office/drawing/2014/main" id="{CCB5977A-5CE8-4D01-A784-06EA14C2A3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0F02942D-A53B-4A35-B44C-EEFD824131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375F3C53-82B4-457B-87C8-9077A906BB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5A4487F9-8FD4-4FDA-899F-4910585063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id="{ACD9B3A4-4B72-4F8E-9D87-2D150F2ADC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3883" y="4432079"/>
            <a:ext cx="11274641" cy="1968721"/>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7" name="Titel 1">
            <a:extLst>
              <a:ext uri="{FF2B5EF4-FFF2-40B4-BE49-F238E27FC236}">
                <a16:creationId xmlns:a16="http://schemas.microsoft.com/office/drawing/2014/main" id="{85B411C9-4A5C-4155-A35F-D98A80D7B355}"/>
              </a:ext>
            </a:extLst>
          </p:cNvPr>
          <p:cNvSpPr txBox="1">
            <a:spLocks/>
          </p:cNvSpPr>
          <p:nvPr/>
        </p:nvSpPr>
        <p:spPr>
          <a:xfrm>
            <a:off x="679600" y="4596992"/>
            <a:ext cx="3353432" cy="1607013"/>
          </a:xfrm>
          <a:prstGeom prst="rect">
            <a:avLst/>
          </a:prstGeom>
        </p:spPr>
        <p:txBody>
          <a:bodyPr vert="horz" lIns="91440" tIns="45720" rIns="91440" bIns="45720" rtlCol="0" anchor="ctr">
            <a:noAutofit/>
          </a:bodyPr>
          <a:lstStyle>
            <a:lvl1pPr algn="l" defTabSz="457200" rtl="0" eaLnBrk="1" latinLnBrk="0" hangingPunct="1">
              <a:lnSpc>
                <a:spcPct val="100000"/>
              </a:lnSpc>
              <a:spcBef>
                <a:spcPct val="0"/>
              </a:spcBef>
              <a:buNone/>
              <a:defRPr sz="32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800" dirty="0">
                <a:solidFill>
                  <a:srgbClr val="FFFFFF"/>
                </a:solidFill>
              </a:rPr>
              <a:t>Data preparation</a:t>
            </a:r>
          </a:p>
        </p:txBody>
      </p:sp>
      <p:sp>
        <p:nvSpPr>
          <p:cNvPr id="19" name="Inhaltsplatzhalter 3">
            <a:extLst>
              <a:ext uri="{FF2B5EF4-FFF2-40B4-BE49-F238E27FC236}">
                <a16:creationId xmlns:a16="http://schemas.microsoft.com/office/drawing/2014/main" id="{CC669308-1466-4704-81CD-BF7E5AF99041}"/>
              </a:ext>
            </a:extLst>
          </p:cNvPr>
          <p:cNvSpPr>
            <a:spLocks noGrp="1"/>
          </p:cNvSpPr>
          <p:nvPr>
            <p:ph idx="1"/>
          </p:nvPr>
        </p:nvSpPr>
        <p:spPr>
          <a:xfrm>
            <a:off x="4271491" y="4596992"/>
            <a:ext cx="7240909" cy="1607012"/>
          </a:xfrm>
        </p:spPr>
        <p:txBody>
          <a:bodyPr>
            <a:normAutofit/>
          </a:bodyPr>
          <a:lstStyle/>
          <a:p>
            <a:pPr>
              <a:lnSpc>
                <a:spcPct val="100000"/>
              </a:lnSpc>
            </a:pPr>
            <a:r>
              <a:rPr lang="en-US" dirty="0">
                <a:solidFill>
                  <a:srgbClr val="FFFFFF"/>
                </a:solidFill>
              </a:rPr>
              <a:t>Inspected Dataset for missing and wrong values to replace</a:t>
            </a:r>
          </a:p>
          <a:p>
            <a:pPr>
              <a:lnSpc>
                <a:spcPct val="100000"/>
              </a:lnSpc>
            </a:pPr>
            <a:r>
              <a:rPr lang="en-US" dirty="0">
                <a:solidFill>
                  <a:srgbClr val="FFFFFF"/>
                </a:solidFill>
              </a:rPr>
              <a:t>Filtered outliers</a:t>
            </a:r>
          </a:p>
          <a:p>
            <a:pPr>
              <a:lnSpc>
                <a:spcPct val="100000"/>
              </a:lnSpc>
            </a:pPr>
            <a:r>
              <a:rPr lang="en-US" dirty="0">
                <a:solidFill>
                  <a:srgbClr val="FFFFFF"/>
                </a:solidFill>
              </a:rPr>
              <a:t>Created Top Song label by popularity and by min(</a:t>
            </a:r>
            <a:r>
              <a:rPr lang="en-US" dirty="0" err="1">
                <a:solidFill>
                  <a:srgbClr val="FFFFFF"/>
                </a:solidFill>
              </a:rPr>
              <a:t>chartsPos</a:t>
            </a:r>
            <a:r>
              <a:rPr lang="en-US" dirty="0">
                <a:solidFill>
                  <a:srgbClr val="FFFFFF"/>
                </a:solidFill>
              </a:rPr>
              <a:t>) to compare</a:t>
            </a:r>
          </a:p>
        </p:txBody>
      </p:sp>
      <p:pic>
        <p:nvPicPr>
          <p:cNvPr id="21" name="Picture 11">
            <a:extLst>
              <a:ext uri="{FF2B5EF4-FFF2-40B4-BE49-F238E27FC236}">
                <a16:creationId xmlns:a16="http://schemas.microsoft.com/office/drawing/2014/main" id="{2A84ADAE-4876-4105-9977-F7FCCFB158F1}"/>
              </a:ext>
            </a:extLst>
          </p:cNvPr>
          <p:cNvPicPr>
            <a:picLocks noChangeAspect="1"/>
          </p:cNvPicPr>
          <p:nvPr/>
        </p:nvPicPr>
        <p:blipFill>
          <a:blip r:embed="rId3"/>
          <a:stretch>
            <a:fillRect/>
          </a:stretch>
        </p:blipFill>
        <p:spPr>
          <a:xfrm>
            <a:off x="6170287" y="897490"/>
            <a:ext cx="5484624" cy="2125291"/>
          </a:xfrm>
          <a:prstGeom prst="rect">
            <a:avLst/>
          </a:prstGeom>
        </p:spPr>
      </p:pic>
      <p:pic>
        <p:nvPicPr>
          <p:cNvPr id="23" name="Picture 10">
            <a:extLst>
              <a:ext uri="{FF2B5EF4-FFF2-40B4-BE49-F238E27FC236}">
                <a16:creationId xmlns:a16="http://schemas.microsoft.com/office/drawing/2014/main" id="{027121F6-6365-47CF-A7FB-B97F6C8A5382}"/>
              </a:ext>
            </a:extLst>
          </p:cNvPr>
          <p:cNvPicPr>
            <a:picLocks noChangeAspect="1"/>
          </p:cNvPicPr>
          <p:nvPr/>
        </p:nvPicPr>
        <p:blipFill>
          <a:blip r:embed="rId4"/>
          <a:stretch>
            <a:fillRect/>
          </a:stretch>
        </p:blipFill>
        <p:spPr>
          <a:xfrm>
            <a:off x="443883" y="897490"/>
            <a:ext cx="5489646" cy="1825307"/>
          </a:xfrm>
          <a:prstGeom prst="rect">
            <a:avLst/>
          </a:prstGeom>
        </p:spPr>
      </p:pic>
      <p:pic>
        <p:nvPicPr>
          <p:cNvPr id="25" name="Picture 15">
            <a:extLst>
              <a:ext uri="{FF2B5EF4-FFF2-40B4-BE49-F238E27FC236}">
                <a16:creationId xmlns:a16="http://schemas.microsoft.com/office/drawing/2014/main" id="{10B87C4A-5571-4369-9AB5-B1E2593704B7}"/>
              </a:ext>
            </a:extLst>
          </p:cNvPr>
          <p:cNvPicPr>
            <a:picLocks noChangeAspect="1"/>
          </p:cNvPicPr>
          <p:nvPr/>
        </p:nvPicPr>
        <p:blipFill>
          <a:blip r:embed="rId5"/>
          <a:stretch>
            <a:fillRect/>
          </a:stretch>
        </p:blipFill>
        <p:spPr>
          <a:xfrm>
            <a:off x="3266106" y="3011154"/>
            <a:ext cx="5649466" cy="1151751"/>
          </a:xfrm>
          <a:prstGeom prst="rect">
            <a:avLst/>
          </a:prstGeom>
        </p:spPr>
      </p:pic>
    </p:spTree>
    <p:extLst>
      <p:ext uri="{BB962C8B-B14F-4D97-AF65-F5344CB8AC3E}">
        <p14:creationId xmlns:p14="http://schemas.microsoft.com/office/powerpoint/2010/main" val="15072923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CDBD8D1-E0A1-0276-85F9-8F2700CA37A9}"/>
              </a:ext>
            </a:extLst>
          </p:cNvPr>
          <p:cNvPicPr>
            <a:picLocks noChangeAspect="1"/>
          </p:cNvPicPr>
          <p:nvPr/>
        </p:nvPicPr>
        <p:blipFill rotWithShape="1">
          <a:blip r:embed="rId3"/>
          <a:srcRect r="34665" b="-1"/>
          <a:stretch/>
        </p:blipFill>
        <p:spPr>
          <a:xfrm>
            <a:off x="4765053" y="802705"/>
            <a:ext cx="6764864" cy="5228880"/>
          </a:xfrm>
          <a:prstGeom prst="rect">
            <a:avLst/>
          </a:prstGeom>
        </p:spPr>
      </p:pic>
      <p:sp>
        <p:nvSpPr>
          <p:cNvPr id="12" name="Titel 1">
            <a:extLst>
              <a:ext uri="{FF2B5EF4-FFF2-40B4-BE49-F238E27FC236}">
                <a16:creationId xmlns:a16="http://schemas.microsoft.com/office/drawing/2014/main" id="{DD20D228-606E-4B3F-A77C-50E8441D66F1}"/>
              </a:ext>
            </a:extLst>
          </p:cNvPr>
          <p:cNvSpPr txBox="1">
            <a:spLocks/>
          </p:cNvSpPr>
          <p:nvPr/>
        </p:nvSpPr>
        <p:spPr>
          <a:xfrm>
            <a:off x="771148" y="632517"/>
            <a:ext cx="3054091" cy="5768283"/>
          </a:xfrm>
          <a:prstGeom prst="rect">
            <a:avLst/>
          </a:prstGeom>
        </p:spPr>
        <p:txBody>
          <a:bodyPr vert="horz" lIns="91440" tIns="45720" rIns="91440" bIns="45720" rtlCol="0" anchor="ctr">
            <a:normAutofit/>
          </a:bodyPr>
          <a:lstStyle>
            <a:lvl1pPr algn="l" defTabSz="457200" rtl="0" eaLnBrk="1" latinLnBrk="0" hangingPunct="1">
              <a:lnSpc>
                <a:spcPct val="100000"/>
              </a:lnSpc>
              <a:spcBef>
                <a:spcPct val="0"/>
              </a:spcBef>
              <a:buNone/>
              <a:defRPr sz="32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FEFF"/>
                </a:solidFill>
              </a:rPr>
              <a:t>Additional Exploration on Fin Table</a:t>
            </a:r>
          </a:p>
        </p:txBody>
      </p:sp>
    </p:spTree>
    <p:extLst>
      <p:ext uri="{BB962C8B-B14F-4D97-AF65-F5344CB8AC3E}">
        <p14:creationId xmlns:p14="http://schemas.microsoft.com/office/powerpoint/2010/main" val="34704948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DDADCD2-B8D4-5A6A-3E1E-EE847B1B9460}"/>
              </a:ext>
            </a:extLst>
          </p:cNvPr>
          <p:cNvSpPr>
            <a:spLocks noGrp="1"/>
          </p:cNvSpPr>
          <p:nvPr>
            <p:ph type="title"/>
          </p:nvPr>
        </p:nvSpPr>
        <p:spPr>
          <a:xfrm>
            <a:off x="581191" y="4610099"/>
            <a:ext cx="10993549" cy="1066801"/>
          </a:xfrm>
        </p:spPr>
        <p:txBody>
          <a:bodyPr vert="horz" lIns="91440" tIns="45720" rIns="91440" bIns="45720" rtlCol="0" anchor="b">
            <a:normAutofit/>
          </a:bodyPr>
          <a:lstStyle/>
          <a:p>
            <a:r>
              <a:rPr lang="en-US" sz="3600" dirty="0">
                <a:solidFill>
                  <a:srgbClr val="FFFFFF"/>
                </a:solidFill>
              </a:rPr>
              <a:t>Tracks Data</a:t>
            </a:r>
          </a:p>
        </p:txBody>
      </p:sp>
      <p:pic>
        <p:nvPicPr>
          <p:cNvPr id="9" name="Picture 8" descr="Chart&#10;&#10;Description automatically generated">
            <a:extLst>
              <a:ext uri="{FF2B5EF4-FFF2-40B4-BE49-F238E27FC236}">
                <a16:creationId xmlns:a16="http://schemas.microsoft.com/office/drawing/2014/main" id="{23B7C5AC-3F34-2CBA-5D16-18F62771F4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739572"/>
            <a:ext cx="6006855" cy="3378856"/>
          </a:xfrm>
          <a:prstGeom prst="rect">
            <a:avLst/>
          </a:prstGeom>
        </p:spPr>
      </p:pic>
      <p:pic>
        <p:nvPicPr>
          <p:cNvPr id="6" name="Content Placeholder 5" descr="Chart, surface chart&#10;&#10;Description automatically generated">
            <a:extLst>
              <a:ext uri="{FF2B5EF4-FFF2-40B4-BE49-F238E27FC236}">
                <a16:creationId xmlns:a16="http://schemas.microsoft.com/office/drawing/2014/main" id="{092C5D83-B654-61B5-92A1-EBEFE84E5F0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145" y="1764643"/>
            <a:ext cx="6006855" cy="3378856"/>
          </a:xfrm>
          <a:prstGeom prst="rect">
            <a:avLst/>
          </a:prstGeom>
        </p:spPr>
      </p:pic>
    </p:spTree>
    <p:extLst>
      <p:ext uri="{BB962C8B-B14F-4D97-AF65-F5344CB8AC3E}">
        <p14:creationId xmlns:p14="http://schemas.microsoft.com/office/powerpoint/2010/main" val="5382180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1">
            <a:extLst>
              <a:ext uri="{FF2B5EF4-FFF2-40B4-BE49-F238E27FC236}">
                <a16:creationId xmlns:a16="http://schemas.microsoft.com/office/drawing/2014/main" id="{FFB94125-BF41-2A32-E281-7B68971A3210}"/>
              </a:ext>
            </a:extLst>
          </p:cNvPr>
          <p:cNvSpPr txBox="1">
            <a:spLocks/>
          </p:cNvSpPr>
          <p:nvPr/>
        </p:nvSpPr>
        <p:spPr>
          <a:xfrm>
            <a:off x="581191" y="4610099"/>
            <a:ext cx="10993549" cy="1066801"/>
          </a:xfrm>
          <a:prstGeom prst="rect">
            <a:avLst/>
          </a:prstGeom>
        </p:spPr>
        <p:txBody>
          <a:bodyPr vert="horz" lIns="91440" tIns="45720" rIns="91440" bIns="45720" rtlCol="0" anchor="b">
            <a:normAutofit/>
          </a:bodyPr>
          <a:lstStyle>
            <a:lvl1pPr algn="l" defTabSz="457200" rtl="0" eaLnBrk="1" latinLnBrk="0" hangingPunct="1">
              <a:lnSpc>
                <a:spcPct val="100000"/>
              </a:lnSpc>
              <a:spcBef>
                <a:spcPct val="0"/>
              </a:spcBef>
              <a:buNone/>
              <a:defRPr sz="32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Aft>
                <a:spcPts val="600"/>
              </a:spcAft>
            </a:pPr>
            <a:r>
              <a:rPr lang="en-US" sz="3600">
                <a:solidFill>
                  <a:srgbClr val="FFFFFF"/>
                </a:solidFill>
              </a:rPr>
              <a:t>ARTISTS Data</a:t>
            </a:r>
            <a:endParaRPr lang="en-US" sz="3600" dirty="0">
              <a:solidFill>
                <a:srgbClr val="FFFFFF"/>
              </a:solidFill>
            </a:endParaRPr>
          </a:p>
        </p:txBody>
      </p:sp>
      <p:pic>
        <p:nvPicPr>
          <p:cNvPr id="5" name="Picture 4" descr="Chart&#10;&#10;Description automatically generated">
            <a:extLst>
              <a:ext uri="{FF2B5EF4-FFF2-40B4-BE49-F238E27FC236}">
                <a16:creationId xmlns:a16="http://schemas.microsoft.com/office/drawing/2014/main" id="{4BF49EBE-944A-56FB-05BA-57329ED9A7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47791" y="1949480"/>
            <a:ext cx="5766600" cy="3243714"/>
          </a:xfrm>
          <a:prstGeom prst="rect">
            <a:avLst/>
          </a:prstGeom>
        </p:spPr>
      </p:pic>
      <p:pic>
        <p:nvPicPr>
          <p:cNvPr id="2" name="Content Placeholder 5" descr="Chart&#10;&#10;Description automatically generated">
            <a:extLst>
              <a:ext uri="{FF2B5EF4-FFF2-40B4-BE49-F238E27FC236}">
                <a16:creationId xmlns:a16="http://schemas.microsoft.com/office/drawing/2014/main" id="{DE7D9432-07E0-A9C7-8DC9-F9C2ABBA2B13}"/>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293331" y="1949482"/>
            <a:ext cx="5839112" cy="3284500"/>
          </a:xfrm>
        </p:spPr>
      </p:pic>
    </p:spTree>
    <p:extLst>
      <p:ext uri="{BB962C8B-B14F-4D97-AF65-F5344CB8AC3E}">
        <p14:creationId xmlns:p14="http://schemas.microsoft.com/office/powerpoint/2010/main" val="3619294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https://imageio.forbes.com/specials-images/imageserve/61e84304bbeda0011313a660/MIDiA-stats-png/960x0.jpg?format=jpg&amp;width=960">
            <a:extLst>
              <a:ext uri="{FF2B5EF4-FFF2-40B4-BE49-F238E27FC236}">
                <a16:creationId xmlns:a16="http://schemas.microsoft.com/office/drawing/2014/main" id="{28652FE6-4833-44C2-BE6F-2B771A0E0F27}"/>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986416" y="1037229"/>
            <a:ext cx="9486710" cy="5336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74133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124E1A04-39B9-40B4-9262-CDD9ED7520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a:extLst>
              <a:ext uri="{FF2B5EF4-FFF2-40B4-BE49-F238E27FC236}">
                <a16:creationId xmlns:a16="http://schemas.microsoft.com/office/drawing/2014/main" id="{581B9858-A5E9-4EB2-830E-72BB81A84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a:extLst>
              <a:ext uri="{FF2B5EF4-FFF2-40B4-BE49-F238E27FC236}">
                <a16:creationId xmlns:a16="http://schemas.microsoft.com/office/drawing/2014/main" id="{C83B291D-F718-46F4-AF9D-812BD00323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86261C36-54A7-4257-8145-A85D30C0E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24" name="Rectangle 23">
            <a:extLst>
              <a:ext uri="{FF2B5EF4-FFF2-40B4-BE49-F238E27FC236}">
                <a16:creationId xmlns:a16="http://schemas.microsoft.com/office/drawing/2014/main" id="{C592B42C-58FA-4A86-86F9-BA64DFB528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49AE81AC-D16D-497C-95C0-16E491F119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a:extLst>
              <a:ext uri="{FF2B5EF4-FFF2-40B4-BE49-F238E27FC236}">
                <a16:creationId xmlns:a16="http://schemas.microsoft.com/office/drawing/2014/main" id="{2465720C-012A-4C28-8AA5-75E0C7CC2A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a:extLst>
              <a:ext uri="{FF2B5EF4-FFF2-40B4-BE49-F238E27FC236}">
                <a16:creationId xmlns:a16="http://schemas.microsoft.com/office/drawing/2014/main" id="{F2137993-2819-4F0D-9767-4F7C41F33D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32" name="Rectangle 31">
            <a:extLst>
              <a:ext uri="{FF2B5EF4-FFF2-40B4-BE49-F238E27FC236}">
                <a16:creationId xmlns:a16="http://schemas.microsoft.com/office/drawing/2014/main" id="{FC9E8B1E-9FF3-4471-BF13-F774FD86E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8652" y="638175"/>
            <a:ext cx="3700760" cy="575239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el 1">
            <a:extLst>
              <a:ext uri="{FF2B5EF4-FFF2-40B4-BE49-F238E27FC236}">
                <a16:creationId xmlns:a16="http://schemas.microsoft.com/office/drawing/2014/main" id="{7DDADCD2-B8D4-5A6A-3E1E-EE847B1B9460}"/>
              </a:ext>
            </a:extLst>
          </p:cNvPr>
          <p:cNvSpPr>
            <a:spLocks noGrp="1"/>
          </p:cNvSpPr>
          <p:nvPr>
            <p:ph type="title"/>
          </p:nvPr>
        </p:nvSpPr>
        <p:spPr>
          <a:xfrm>
            <a:off x="700218" y="694394"/>
            <a:ext cx="3150659" cy="5637654"/>
          </a:xfrm>
        </p:spPr>
        <p:txBody>
          <a:bodyPr vert="horz" lIns="91440" tIns="45720" rIns="91440" bIns="45720" rtlCol="0" anchor="ctr">
            <a:noAutofit/>
          </a:bodyPr>
          <a:lstStyle/>
          <a:p>
            <a:pPr>
              <a:lnSpc>
                <a:spcPct val="90000"/>
              </a:lnSpc>
            </a:pPr>
            <a:r>
              <a:rPr lang="en-US" dirty="0">
                <a:solidFill>
                  <a:srgbClr val="FFFFFF"/>
                </a:solidFill>
              </a:rPr>
              <a:t>Comparison Top Song Label by Popularity and Minimum Charts Position</a:t>
            </a:r>
          </a:p>
        </p:txBody>
      </p:sp>
      <p:pic>
        <p:nvPicPr>
          <p:cNvPr id="11" name="Picture 10">
            <a:extLst>
              <a:ext uri="{FF2B5EF4-FFF2-40B4-BE49-F238E27FC236}">
                <a16:creationId xmlns:a16="http://schemas.microsoft.com/office/drawing/2014/main" id="{E06C4B79-F6EF-5F66-7F38-37851B5EAB61}"/>
              </a:ext>
            </a:extLst>
          </p:cNvPr>
          <p:cNvPicPr>
            <a:picLocks noChangeAspect="1"/>
          </p:cNvPicPr>
          <p:nvPr/>
        </p:nvPicPr>
        <p:blipFill rotWithShape="1">
          <a:blip r:embed="rId3"/>
          <a:srcRect l="-287" t="-124" r="215" b="123"/>
          <a:stretch/>
        </p:blipFill>
        <p:spPr>
          <a:xfrm>
            <a:off x="4354943" y="4509304"/>
            <a:ext cx="6274100" cy="893431"/>
          </a:xfrm>
          <a:prstGeom prst="rect">
            <a:avLst/>
          </a:prstGeom>
        </p:spPr>
      </p:pic>
      <p:pic>
        <p:nvPicPr>
          <p:cNvPr id="7" name="Picture 6">
            <a:extLst>
              <a:ext uri="{FF2B5EF4-FFF2-40B4-BE49-F238E27FC236}">
                <a16:creationId xmlns:a16="http://schemas.microsoft.com/office/drawing/2014/main" id="{B5FFC0F2-736C-12A8-FD25-3AD1F37FBCBA}"/>
              </a:ext>
            </a:extLst>
          </p:cNvPr>
          <p:cNvPicPr>
            <a:picLocks noChangeAspect="1"/>
          </p:cNvPicPr>
          <p:nvPr/>
        </p:nvPicPr>
        <p:blipFill rotWithShape="1">
          <a:blip r:embed="rId4"/>
          <a:srcRect l="575" r="-21" b="-1"/>
          <a:stretch/>
        </p:blipFill>
        <p:spPr>
          <a:xfrm>
            <a:off x="4383315" y="5402735"/>
            <a:ext cx="6245728" cy="879291"/>
          </a:xfrm>
          <a:prstGeom prst="rect">
            <a:avLst/>
          </a:prstGeom>
        </p:spPr>
      </p:pic>
      <p:pic>
        <p:nvPicPr>
          <p:cNvPr id="4" name="Picture 3" descr="Chart, box and whisker chart&#10;&#10;Description automatically generated">
            <a:extLst>
              <a:ext uri="{FF2B5EF4-FFF2-40B4-BE49-F238E27FC236}">
                <a16:creationId xmlns:a16="http://schemas.microsoft.com/office/drawing/2014/main" id="{D59D8B2F-C652-30F9-D2CC-AABAE7F95D6A}"/>
              </a:ext>
            </a:extLst>
          </p:cNvPr>
          <p:cNvPicPr>
            <a:picLocks noChangeAspect="1"/>
          </p:cNvPicPr>
          <p:nvPr/>
        </p:nvPicPr>
        <p:blipFill rotWithShape="1">
          <a:blip r:embed="rId5">
            <a:extLst>
              <a:ext uri="{28A0092B-C50C-407E-A947-70E740481C1C}">
                <a14:useLocalDpi xmlns:a14="http://schemas.microsoft.com/office/drawing/2010/main" val="0"/>
              </a:ext>
            </a:extLst>
          </a:blip>
          <a:srcRect l="-305" t="1" r="10940"/>
          <a:stretch/>
        </p:blipFill>
        <p:spPr>
          <a:xfrm>
            <a:off x="4400978" y="638174"/>
            <a:ext cx="6173061" cy="3885559"/>
          </a:xfrm>
          <a:prstGeom prst="rect">
            <a:avLst/>
          </a:prstGeom>
        </p:spPr>
      </p:pic>
    </p:spTree>
    <p:extLst>
      <p:ext uri="{BB962C8B-B14F-4D97-AF65-F5344CB8AC3E}">
        <p14:creationId xmlns:p14="http://schemas.microsoft.com/office/powerpoint/2010/main" val="32360755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Chart, scatter chart&#10;&#10;Description automatically generated">
            <a:extLst>
              <a:ext uri="{FF2B5EF4-FFF2-40B4-BE49-F238E27FC236}">
                <a16:creationId xmlns:a16="http://schemas.microsoft.com/office/drawing/2014/main" id="{C5AB0ABF-38F1-4DB2-1746-71B93D4A0C4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3976" y="2058592"/>
            <a:ext cx="5688186" cy="3199605"/>
          </a:xfrm>
        </p:spPr>
      </p:pic>
      <p:pic>
        <p:nvPicPr>
          <p:cNvPr id="8" name="Picture 7" descr="Chart, scatter chart&#10;&#10;Description automatically generated">
            <a:extLst>
              <a:ext uri="{FF2B5EF4-FFF2-40B4-BE49-F238E27FC236}">
                <a16:creationId xmlns:a16="http://schemas.microsoft.com/office/drawing/2014/main" id="{C681F03D-4F7B-1750-C8BE-83F5B8C3352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70473" y="796224"/>
            <a:ext cx="5688186" cy="3199605"/>
          </a:xfrm>
          <a:prstGeom prst="rect">
            <a:avLst/>
          </a:prstGeom>
        </p:spPr>
      </p:pic>
      <p:pic>
        <p:nvPicPr>
          <p:cNvPr id="10" name="Picture 9" descr="Chart, scatter chart&#10;&#10;Description automatically generated">
            <a:extLst>
              <a:ext uri="{FF2B5EF4-FFF2-40B4-BE49-F238E27FC236}">
                <a16:creationId xmlns:a16="http://schemas.microsoft.com/office/drawing/2014/main" id="{0F2612BF-8869-5BE7-E295-F3454653B5F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70470" y="3593080"/>
            <a:ext cx="5688189" cy="3199606"/>
          </a:xfrm>
          <a:prstGeom prst="rect">
            <a:avLst/>
          </a:prstGeom>
        </p:spPr>
      </p:pic>
    </p:spTree>
    <p:extLst>
      <p:ext uri="{BB962C8B-B14F-4D97-AF65-F5344CB8AC3E}">
        <p14:creationId xmlns:p14="http://schemas.microsoft.com/office/powerpoint/2010/main" val="304329824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 name="Rectangle 6">
            <a:extLst>
              <a:ext uri="{FF2B5EF4-FFF2-40B4-BE49-F238E27FC236}">
                <a16:creationId xmlns:a16="http://schemas.microsoft.com/office/drawing/2014/main" id="{8E019540-1104-4B12-9F83-45F586741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C47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D7321487-5519-8133-6CDB-E5201C1BCF86}"/>
              </a:ext>
            </a:extLst>
          </p:cNvPr>
          <p:cNvSpPr>
            <a:spLocks noGrp="1"/>
          </p:cNvSpPr>
          <p:nvPr>
            <p:ph type="ctrTitle"/>
          </p:nvPr>
        </p:nvSpPr>
        <p:spPr>
          <a:xfrm>
            <a:off x="783771" y="1066800"/>
            <a:ext cx="5727760" cy="4724400"/>
          </a:xfrm>
        </p:spPr>
        <p:txBody>
          <a:bodyPr anchor="ctr">
            <a:normAutofit/>
          </a:bodyPr>
          <a:lstStyle/>
          <a:p>
            <a:pPr algn="r"/>
            <a:r>
              <a:rPr lang="de-DE" sz="6600" dirty="0">
                <a:solidFill>
                  <a:srgbClr val="FFFFFF">
                    <a:alpha val="90000"/>
                  </a:srgbClr>
                </a:solidFill>
              </a:rPr>
              <a:t>Modeling</a:t>
            </a:r>
          </a:p>
        </p:txBody>
      </p:sp>
      <p:sp>
        <p:nvSpPr>
          <p:cNvPr id="9" name="Rectangle 8">
            <a:extLst>
              <a:ext uri="{FF2B5EF4-FFF2-40B4-BE49-F238E27FC236}">
                <a16:creationId xmlns:a16="http://schemas.microsoft.com/office/drawing/2014/main" id="{3580CFD6-E44A-486A-9E73-D8D948F78A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5171433" y="3396996"/>
            <a:ext cx="3703320" cy="6400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455335704"/>
      </p:ext>
    </p:extLst>
  </p:cSld>
  <p:clrMapOvr>
    <a:overrideClrMapping bg1="dk1" tx1="lt1" bg2="dk2" tx2="lt2" accent1="accent1" accent2="accent2" accent3="accent3" accent4="accent4" accent5="accent5" accent6="accent6" hlink="hlink" folHlink="folHlink"/>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DCF4EB5C-ED25-4675-8255-2F5B12CFFC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33" name="Rectangle 32">
            <a:extLst>
              <a:ext uri="{FF2B5EF4-FFF2-40B4-BE49-F238E27FC236}">
                <a16:creationId xmlns:a16="http://schemas.microsoft.com/office/drawing/2014/main" id="{9514EC6E-A557-42A2-BCDC-3ABFFC5E5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35" name="Rectangle 34">
            <a:extLst>
              <a:ext uri="{FF2B5EF4-FFF2-40B4-BE49-F238E27FC236}">
                <a16:creationId xmlns:a16="http://schemas.microsoft.com/office/drawing/2014/main" id="{905482C9-EB42-4BFE-95BF-7FD661F076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37" name="Rectangle 36">
            <a:extLst>
              <a:ext uri="{FF2B5EF4-FFF2-40B4-BE49-F238E27FC236}">
                <a16:creationId xmlns:a16="http://schemas.microsoft.com/office/drawing/2014/main" id="{F858DF7D-C2D0-4B03-A7A0-2F06B789E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1B26B711-3121-40B0-8377-A64F3DC00C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47" name="Rectangle 40">
            <a:extLst>
              <a:ext uri="{FF2B5EF4-FFF2-40B4-BE49-F238E27FC236}">
                <a16:creationId xmlns:a16="http://schemas.microsoft.com/office/drawing/2014/main" id="{645C4D3D-ABBA-4B4E-93E5-01E3437198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48" name="Rectangle 42">
            <a:extLst>
              <a:ext uri="{FF2B5EF4-FFF2-40B4-BE49-F238E27FC236}">
                <a16:creationId xmlns:a16="http://schemas.microsoft.com/office/drawing/2014/main" id="{98DDD5E5-0097-4C6C-B266-5732EDA96C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49" name="Rectangle 44">
            <a:extLst>
              <a:ext uri="{FF2B5EF4-FFF2-40B4-BE49-F238E27FC236}">
                <a16:creationId xmlns:a16="http://schemas.microsoft.com/office/drawing/2014/main" id="{8952EF87-C74F-4D3F-9CAD-EEA1733C9B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597643"/>
            <a:ext cx="3703320" cy="5792922"/>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el 1"/>
          <p:cNvSpPr>
            <a:spLocks noGrp="1"/>
          </p:cNvSpPr>
          <p:nvPr>
            <p:ph type="title"/>
          </p:nvPr>
        </p:nvSpPr>
        <p:spPr>
          <a:xfrm>
            <a:off x="771148" y="1037967"/>
            <a:ext cx="3054091" cy="4709131"/>
          </a:xfrm>
        </p:spPr>
        <p:txBody>
          <a:bodyPr vert="horz" lIns="91440" tIns="45720" rIns="91440" bIns="45720" rtlCol="0" anchor="ctr">
            <a:normAutofit/>
          </a:bodyPr>
          <a:lstStyle/>
          <a:p>
            <a:r>
              <a:rPr lang="en-US" sz="2800" b="0" kern="1200" cap="all">
                <a:solidFill>
                  <a:srgbClr val="FFFEFF"/>
                </a:solidFill>
                <a:latin typeface="+mj-lt"/>
                <a:ea typeface="+mj-ea"/>
                <a:cs typeface="+mj-cs"/>
              </a:rPr>
              <a:t>Chosen Models</a:t>
            </a:r>
          </a:p>
        </p:txBody>
      </p:sp>
      <p:sp>
        <p:nvSpPr>
          <p:cNvPr id="50" name="Inhaltsplatzhalter 2"/>
          <p:cNvSpPr>
            <a:spLocks noGrp="1"/>
          </p:cNvSpPr>
          <p:nvPr>
            <p:ph idx="1"/>
          </p:nvPr>
        </p:nvSpPr>
        <p:spPr>
          <a:xfrm>
            <a:off x="4534935" y="1037968"/>
            <a:ext cx="6725899" cy="4820832"/>
          </a:xfrm>
        </p:spPr>
        <p:txBody>
          <a:bodyPr vert="horz" lIns="91440" tIns="45720" rIns="91440" bIns="45720" rtlCol="0" anchor="ctr">
            <a:normAutofit/>
          </a:bodyPr>
          <a:lstStyle/>
          <a:p>
            <a:endParaRPr lang="en-US" b="1">
              <a:solidFill>
                <a:schemeClr val="tx1">
                  <a:lumMod val="75000"/>
                  <a:lumOff val="25000"/>
                </a:schemeClr>
              </a:solidFill>
            </a:endParaRPr>
          </a:p>
          <a:p>
            <a:pPr lvl="1"/>
            <a:r>
              <a:rPr lang="en-US">
                <a:solidFill>
                  <a:schemeClr val="tx1">
                    <a:lumMod val="75000"/>
                    <a:lumOff val="25000"/>
                  </a:schemeClr>
                </a:solidFill>
              </a:rPr>
              <a:t>XGBoost</a:t>
            </a:r>
          </a:p>
          <a:p>
            <a:pPr lvl="1"/>
            <a:r>
              <a:rPr lang="en-US">
                <a:solidFill>
                  <a:schemeClr val="tx1">
                    <a:lumMod val="75000"/>
                    <a:lumOff val="25000"/>
                  </a:schemeClr>
                </a:solidFill>
              </a:rPr>
              <a:t>KNN</a:t>
            </a:r>
          </a:p>
          <a:p>
            <a:pPr lvl="1"/>
            <a:r>
              <a:rPr lang="en-US">
                <a:solidFill>
                  <a:schemeClr val="tx1">
                    <a:lumMod val="75000"/>
                    <a:lumOff val="25000"/>
                  </a:schemeClr>
                </a:solidFill>
              </a:rPr>
              <a:t>SVM</a:t>
            </a:r>
          </a:p>
          <a:p>
            <a:pPr lvl="1"/>
            <a:r>
              <a:rPr lang="en-US">
                <a:solidFill>
                  <a:schemeClr val="tx1">
                    <a:lumMod val="75000"/>
                    <a:lumOff val="25000"/>
                  </a:schemeClr>
                </a:solidFill>
              </a:rPr>
              <a:t>Random Forest</a:t>
            </a:r>
          </a:p>
          <a:p>
            <a:pPr lvl="1"/>
            <a:r>
              <a:rPr lang="en-US">
                <a:solidFill>
                  <a:schemeClr val="tx1">
                    <a:lumMod val="75000"/>
                    <a:lumOff val="25000"/>
                  </a:schemeClr>
                </a:solidFill>
              </a:rPr>
              <a:t>Gradient Boosted Trees</a:t>
            </a:r>
          </a:p>
          <a:p>
            <a:pPr lvl="1"/>
            <a:r>
              <a:rPr lang="en-US">
                <a:solidFill>
                  <a:schemeClr val="tx1">
                    <a:lumMod val="75000"/>
                    <a:lumOff val="25000"/>
                  </a:schemeClr>
                </a:solidFill>
              </a:rPr>
              <a:t>Logistic Regression</a:t>
            </a:r>
          </a:p>
          <a:p>
            <a:pPr lvl="1"/>
            <a:endParaRPr lang="en-US">
              <a:solidFill>
                <a:schemeClr val="tx1">
                  <a:lumMod val="75000"/>
                  <a:lumOff val="25000"/>
                </a:schemeClr>
              </a:solidFill>
            </a:endParaRPr>
          </a:p>
        </p:txBody>
      </p:sp>
    </p:spTree>
    <p:extLst>
      <p:ext uri="{BB962C8B-B14F-4D97-AF65-F5344CB8AC3E}">
        <p14:creationId xmlns:p14="http://schemas.microsoft.com/office/powerpoint/2010/main" val="155900315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767857" y="651753"/>
            <a:ext cx="3031852" cy="5642043"/>
          </a:xfrm>
        </p:spPr>
        <p:txBody>
          <a:bodyPr anchor="ctr">
            <a:noAutofit/>
          </a:bodyPr>
          <a:lstStyle/>
          <a:p>
            <a:r>
              <a:rPr lang="en-US" sz="3200" dirty="0"/>
              <a:t>FIRST Iteration</a:t>
            </a:r>
            <a:br>
              <a:rPr lang="en-US" sz="3200" dirty="0"/>
            </a:br>
            <a:br>
              <a:rPr lang="en-US" sz="3200" dirty="0"/>
            </a:br>
            <a:r>
              <a:rPr lang="en-US" sz="3200" dirty="0"/>
              <a:t>Unbalanced</a:t>
            </a:r>
          </a:p>
        </p:txBody>
      </p:sp>
      <p:sp>
        <p:nvSpPr>
          <p:cNvPr id="4" name="Inhaltsplatzhalter 2"/>
          <p:cNvSpPr txBox="1">
            <a:spLocks/>
          </p:cNvSpPr>
          <p:nvPr/>
        </p:nvSpPr>
        <p:spPr>
          <a:xfrm>
            <a:off x="581192" y="1890876"/>
            <a:ext cx="10009945" cy="2428859"/>
          </a:xfrm>
          <a:prstGeom prst="rect">
            <a:avLst/>
          </a:prstGeom>
        </p:spPr>
        <p:txBody>
          <a:bodyPr vert="horz" lIns="91440" tIns="45720" rIns="91440" bIns="45720" rtlCol="0" anchor="ctr">
            <a:normAutofit/>
          </a:bodyPr>
          <a:lst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900" kern="1200">
                <a:solidFill>
                  <a:schemeClr val="tx1">
                    <a:lumMod val="75000"/>
                    <a:lumOff val="25000"/>
                  </a:schemeClr>
                </a:solidFill>
                <a:latin typeface="+mn-lt"/>
                <a:ea typeface="+mn-ea"/>
                <a:cs typeface="+mn-cs"/>
              </a:defRPr>
            </a:lvl1pPr>
            <a:lvl2pPr marL="630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2pPr>
            <a:lvl3pPr marL="900000" indent="-270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500" kern="1200">
                <a:solidFill>
                  <a:schemeClr val="tx1">
                    <a:lumMod val="75000"/>
                    <a:lumOff val="25000"/>
                  </a:schemeClr>
                </a:solidFill>
                <a:latin typeface="+mn-lt"/>
                <a:ea typeface="+mn-ea"/>
                <a:cs typeface="+mn-cs"/>
              </a:defRPr>
            </a:lvl3pPr>
            <a:lvl4pPr marL="1242000" indent="-234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4pPr>
            <a:lvl5pPr marL="1602000" indent="-234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None/>
            </a:pPr>
            <a:endParaRPr lang="en-US" dirty="0"/>
          </a:p>
        </p:txBody>
      </p:sp>
      <p:pic>
        <p:nvPicPr>
          <p:cNvPr id="10" name="Grafik 9">
            <a:extLst>
              <a:ext uri="{FF2B5EF4-FFF2-40B4-BE49-F238E27FC236}">
                <a16:creationId xmlns:a16="http://schemas.microsoft.com/office/drawing/2014/main" id="{2B658A95-6B25-48E9-9DBD-1D477D0F85F7}"/>
              </a:ext>
            </a:extLst>
          </p:cNvPr>
          <p:cNvPicPr>
            <a:picLocks noChangeAspect="1"/>
          </p:cNvPicPr>
          <p:nvPr/>
        </p:nvPicPr>
        <p:blipFill>
          <a:blip r:embed="rId2"/>
          <a:stretch>
            <a:fillRect/>
          </a:stretch>
        </p:blipFill>
        <p:spPr>
          <a:xfrm>
            <a:off x="4854451" y="618067"/>
            <a:ext cx="6586067" cy="5598157"/>
          </a:xfrm>
          <a:prstGeom prst="rect">
            <a:avLst/>
          </a:prstGeom>
        </p:spPr>
      </p:pic>
    </p:spTree>
    <p:extLst>
      <p:ext uri="{BB962C8B-B14F-4D97-AF65-F5344CB8AC3E}">
        <p14:creationId xmlns:p14="http://schemas.microsoft.com/office/powerpoint/2010/main" val="92297584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69B35BB5-1630-45F0-B55C-B6847DF216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3EF5146-0A37-42B3-AF51-CBFCE4002B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el 1"/>
          <p:cNvSpPr>
            <a:spLocks noGrp="1"/>
          </p:cNvSpPr>
          <p:nvPr>
            <p:ph type="title"/>
          </p:nvPr>
        </p:nvSpPr>
        <p:spPr>
          <a:xfrm>
            <a:off x="581192" y="5264486"/>
            <a:ext cx="10883444" cy="958513"/>
          </a:xfrm>
        </p:spPr>
        <p:txBody>
          <a:bodyPr anchor="ctr">
            <a:normAutofit/>
          </a:bodyPr>
          <a:lstStyle/>
          <a:p>
            <a:r>
              <a:rPr lang="en-GB" sz="4000" dirty="0">
                <a:solidFill>
                  <a:srgbClr val="FFFEFF"/>
                </a:solidFill>
              </a:rPr>
              <a:t>First Iteration unbalanced</a:t>
            </a:r>
          </a:p>
        </p:txBody>
      </p:sp>
      <p:sp>
        <p:nvSpPr>
          <p:cNvPr id="23" name="Rectangle 22">
            <a:extLst>
              <a:ext uri="{FF2B5EF4-FFF2-40B4-BE49-F238E27FC236}">
                <a16:creationId xmlns:a16="http://schemas.microsoft.com/office/drawing/2014/main" id="{D05C6BB3-F359-4E0C-B8DA-4CEA9EE8CA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4">
            <a:extLst>
              <a:ext uri="{FF2B5EF4-FFF2-40B4-BE49-F238E27FC236}">
                <a16:creationId xmlns:a16="http://schemas.microsoft.com/office/drawing/2014/main" id="{E512FDBA-7374-4A50-B15C-1C421A40B9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6">
            <a:extLst>
              <a:ext uri="{FF2B5EF4-FFF2-40B4-BE49-F238E27FC236}">
                <a16:creationId xmlns:a16="http://schemas.microsoft.com/office/drawing/2014/main" id="{799D451D-9C66-42CF-BC10-324A4F6470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14" name="Inhaltsplatzhalter 13"/>
          <p:cNvGraphicFramePr>
            <a:graphicFrameLocks noGrp="1"/>
          </p:cNvGraphicFramePr>
          <p:nvPr>
            <p:ph idx="1"/>
            <p:extLst>
              <p:ext uri="{D42A27DB-BD31-4B8C-83A1-F6EECF244321}">
                <p14:modId xmlns:p14="http://schemas.microsoft.com/office/powerpoint/2010/main" val="2464158577"/>
              </p:ext>
            </p:extLst>
          </p:nvPr>
        </p:nvGraphicFramePr>
        <p:xfrm>
          <a:off x="642938" y="858445"/>
          <a:ext cx="10906125" cy="3961205"/>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75594656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11">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13">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15">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17">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32" name="Rectangle 19">
            <a:extLst>
              <a:ext uri="{FF2B5EF4-FFF2-40B4-BE49-F238E27FC236}">
                <a16:creationId xmlns:a16="http://schemas.microsoft.com/office/drawing/2014/main" id="{CCB5977A-5CE8-4D01-A784-06EA14C2A3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21">
            <a:extLst>
              <a:ext uri="{FF2B5EF4-FFF2-40B4-BE49-F238E27FC236}">
                <a16:creationId xmlns:a16="http://schemas.microsoft.com/office/drawing/2014/main" id="{0F02942D-A53B-4A35-B44C-EEFD824131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375F3C53-82B4-457B-87C8-9077A906BB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id="{5A4487F9-8FD4-4FDA-899F-4910585063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a:extLst>
              <a:ext uri="{FF2B5EF4-FFF2-40B4-BE49-F238E27FC236}">
                <a16:creationId xmlns:a16="http://schemas.microsoft.com/office/drawing/2014/main" id="{ACD9B3A4-4B72-4F8E-9D87-2D150F2ADC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3883" y="4432079"/>
            <a:ext cx="11274641" cy="1968721"/>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el 1">
            <a:extLst>
              <a:ext uri="{FF2B5EF4-FFF2-40B4-BE49-F238E27FC236}">
                <a16:creationId xmlns:a16="http://schemas.microsoft.com/office/drawing/2014/main" id="{06158C18-B0AD-4A23-BB2F-A981A9ADFAF7}"/>
              </a:ext>
            </a:extLst>
          </p:cNvPr>
          <p:cNvSpPr>
            <a:spLocks noGrp="1"/>
          </p:cNvSpPr>
          <p:nvPr>
            <p:ph type="title"/>
          </p:nvPr>
        </p:nvSpPr>
        <p:spPr>
          <a:xfrm>
            <a:off x="581191" y="4610099"/>
            <a:ext cx="10993549" cy="1066801"/>
          </a:xfrm>
        </p:spPr>
        <p:txBody>
          <a:bodyPr vert="horz" lIns="91440" tIns="45720" rIns="91440" bIns="45720" rtlCol="0" anchor="b">
            <a:noAutofit/>
          </a:bodyPr>
          <a:lstStyle/>
          <a:p>
            <a:pPr>
              <a:spcAft>
                <a:spcPts val="600"/>
              </a:spcAft>
            </a:pPr>
            <a:r>
              <a:rPr lang="en-US" sz="4000" dirty="0">
                <a:solidFill>
                  <a:srgbClr val="FFFFFF"/>
                </a:solidFill>
              </a:rPr>
              <a:t>Performance First Iteration unbalanced</a:t>
            </a:r>
          </a:p>
        </p:txBody>
      </p:sp>
      <p:pic>
        <p:nvPicPr>
          <p:cNvPr id="5" name="Inhaltsplatzhalter 8">
            <a:extLst>
              <a:ext uri="{FF2B5EF4-FFF2-40B4-BE49-F238E27FC236}">
                <a16:creationId xmlns:a16="http://schemas.microsoft.com/office/drawing/2014/main" id="{27E2439C-C534-69A3-2A40-1D681AE9F49C}"/>
              </a:ext>
            </a:extLst>
          </p:cNvPr>
          <p:cNvPicPr>
            <a:picLocks noChangeAspect="1"/>
          </p:cNvPicPr>
          <p:nvPr/>
        </p:nvPicPr>
        <p:blipFill>
          <a:blip r:embed="rId2"/>
          <a:stretch>
            <a:fillRect/>
          </a:stretch>
        </p:blipFill>
        <p:spPr>
          <a:xfrm>
            <a:off x="449277" y="1214817"/>
            <a:ext cx="11029950" cy="1211104"/>
          </a:xfrm>
          <a:prstGeom prst="rect">
            <a:avLst/>
          </a:prstGeom>
        </p:spPr>
      </p:pic>
      <p:pic>
        <p:nvPicPr>
          <p:cNvPr id="6" name="Grafik 5">
            <a:extLst>
              <a:ext uri="{FF2B5EF4-FFF2-40B4-BE49-F238E27FC236}">
                <a16:creationId xmlns:a16="http://schemas.microsoft.com/office/drawing/2014/main" id="{90706BBB-8F13-F5FA-43CE-D64A649896BE}"/>
              </a:ext>
            </a:extLst>
          </p:cNvPr>
          <p:cNvPicPr>
            <a:picLocks noChangeAspect="1"/>
          </p:cNvPicPr>
          <p:nvPr/>
        </p:nvPicPr>
        <p:blipFill>
          <a:blip r:embed="rId3"/>
          <a:stretch>
            <a:fillRect/>
          </a:stretch>
        </p:blipFill>
        <p:spPr>
          <a:xfrm>
            <a:off x="443883" y="2747252"/>
            <a:ext cx="11029950" cy="1280810"/>
          </a:xfrm>
          <a:prstGeom prst="rect">
            <a:avLst/>
          </a:prstGeom>
        </p:spPr>
      </p:pic>
      <p:sp>
        <p:nvSpPr>
          <p:cNvPr id="7" name="Textfeld 6">
            <a:extLst>
              <a:ext uri="{FF2B5EF4-FFF2-40B4-BE49-F238E27FC236}">
                <a16:creationId xmlns:a16="http://schemas.microsoft.com/office/drawing/2014/main" id="{B1131CD9-465A-FE2C-31D2-C130745AD4D4}"/>
              </a:ext>
            </a:extLst>
          </p:cNvPr>
          <p:cNvSpPr txBox="1"/>
          <p:nvPr/>
        </p:nvSpPr>
        <p:spPr>
          <a:xfrm>
            <a:off x="443883" y="601044"/>
            <a:ext cx="11029950" cy="372794"/>
          </a:xfrm>
          <a:prstGeom prst="rect">
            <a:avLst/>
          </a:prstGeom>
          <a:noFill/>
        </p:spPr>
        <p:txBody>
          <a:bodyPr wrap="square" rtlCol="0">
            <a:spAutoFit/>
          </a:bodyPr>
          <a:lstStyle/>
          <a:p>
            <a:r>
              <a:rPr lang="de-DE" dirty="0" err="1"/>
              <a:t>XGboost</a:t>
            </a:r>
            <a:endParaRPr lang="de-DE" dirty="0"/>
          </a:p>
        </p:txBody>
      </p:sp>
      <p:sp>
        <p:nvSpPr>
          <p:cNvPr id="8" name="Textfeld 7">
            <a:extLst>
              <a:ext uri="{FF2B5EF4-FFF2-40B4-BE49-F238E27FC236}">
                <a16:creationId xmlns:a16="http://schemas.microsoft.com/office/drawing/2014/main" id="{AF3AC47D-64E2-D32B-7ADF-ECEC95B9B6B6}"/>
              </a:ext>
            </a:extLst>
          </p:cNvPr>
          <p:cNvSpPr txBox="1"/>
          <p:nvPr/>
        </p:nvSpPr>
        <p:spPr>
          <a:xfrm>
            <a:off x="443883" y="2480503"/>
            <a:ext cx="11029950" cy="372794"/>
          </a:xfrm>
          <a:prstGeom prst="rect">
            <a:avLst/>
          </a:prstGeom>
          <a:noFill/>
        </p:spPr>
        <p:txBody>
          <a:bodyPr wrap="square" rtlCol="0">
            <a:spAutoFit/>
          </a:bodyPr>
          <a:lstStyle/>
          <a:p>
            <a:r>
              <a:rPr lang="de-DE" dirty="0"/>
              <a:t>Gradient </a:t>
            </a:r>
            <a:r>
              <a:rPr lang="de-DE" dirty="0" err="1"/>
              <a:t>Boosted</a:t>
            </a:r>
            <a:r>
              <a:rPr lang="de-DE" dirty="0"/>
              <a:t> </a:t>
            </a:r>
            <a:r>
              <a:rPr lang="de-DE" dirty="0" err="1"/>
              <a:t>Tree</a:t>
            </a:r>
            <a:endParaRPr lang="de-DE" dirty="0"/>
          </a:p>
        </p:txBody>
      </p:sp>
    </p:spTree>
    <p:extLst>
      <p:ext uri="{BB962C8B-B14F-4D97-AF65-F5344CB8AC3E}">
        <p14:creationId xmlns:p14="http://schemas.microsoft.com/office/powerpoint/2010/main" val="334526875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767857" y="651753"/>
            <a:ext cx="3031852" cy="5642043"/>
          </a:xfrm>
        </p:spPr>
        <p:txBody>
          <a:bodyPr anchor="ctr">
            <a:noAutofit/>
          </a:bodyPr>
          <a:lstStyle/>
          <a:p>
            <a:r>
              <a:rPr lang="en-US" sz="3200" dirty="0"/>
              <a:t>FIRST Iteration</a:t>
            </a:r>
            <a:br>
              <a:rPr lang="en-US" sz="3200" dirty="0"/>
            </a:br>
            <a:br>
              <a:rPr lang="en-US" sz="3200" dirty="0"/>
            </a:br>
            <a:r>
              <a:rPr lang="en-US" sz="3200" dirty="0"/>
              <a:t>Balanced</a:t>
            </a:r>
          </a:p>
        </p:txBody>
      </p:sp>
      <p:sp>
        <p:nvSpPr>
          <p:cNvPr id="4" name="Inhaltsplatzhalter 2"/>
          <p:cNvSpPr txBox="1">
            <a:spLocks/>
          </p:cNvSpPr>
          <p:nvPr/>
        </p:nvSpPr>
        <p:spPr>
          <a:xfrm>
            <a:off x="581192" y="1890876"/>
            <a:ext cx="10009945" cy="2428859"/>
          </a:xfrm>
          <a:prstGeom prst="rect">
            <a:avLst/>
          </a:prstGeom>
        </p:spPr>
        <p:txBody>
          <a:bodyPr vert="horz" lIns="91440" tIns="45720" rIns="91440" bIns="45720" rtlCol="0" anchor="ctr">
            <a:normAutofit/>
          </a:bodyPr>
          <a:lst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900" kern="1200">
                <a:solidFill>
                  <a:schemeClr val="tx1">
                    <a:lumMod val="75000"/>
                    <a:lumOff val="25000"/>
                  </a:schemeClr>
                </a:solidFill>
                <a:latin typeface="+mn-lt"/>
                <a:ea typeface="+mn-ea"/>
                <a:cs typeface="+mn-cs"/>
              </a:defRPr>
            </a:lvl1pPr>
            <a:lvl2pPr marL="630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2pPr>
            <a:lvl3pPr marL="900000" indent="-270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500" kern="1200">
                <a:solidFill>
                  <a:schemeClr val="tx1">
                    <a:lumMod val="75000"/>
                    <a:lumOff val="25000"/>
                  </a:schemeClr>
                </a:solidFill>
                <a:latin typeface="+mn-lt"/>
                <a:ea typeface="+mn-ea"/>
                <a:cs typeface="+mn-cs"/>
              </a:defRPr>
            </a:lvl3pPr>
            <a:lvl4pPr marL="1242000" indent="-234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4pPr>
            <a:lvl5pPr marL="1602000" indent="-234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None/>
            </a:pPr>
            <a:endParaRPr lang="en-US" dirty="0"/>
          </a:p>
        </p:txBody>
      </p:sp>
      <p:pic>
        <p:nvPicPr>
          <p:cNvPr id="5" name="Grafik 4">
            <a:extLst>
              <a:ext uri="{FF2B5EF4-FFF2-40B4-BE49-F238E27FC236}">
                <a16:creationId xmlns:a16="http://schemas.microsoft.com/office/drawing/2014/main" id="{6AAF68B4-2618-482A-A23E-003C1CA5702E}"/>
              </a:ext>
            </a:extLst>
          </p:cNvPr>
          <p:cNvPicPr>
            <a:picLocks noChangeAspect="1"/>
          </p:cNvPicPr>
          <p:nvPr/>
        </p:nvPicPr>
        <p:blipFill>
          <a:blip r:embed="rId2"/>
          <a:stretch>
            <a:fillRect/>
          </a:stretch>
        </p:blipFill>
        <p:spPr>
          <a:xfrm>
            <a:off x="4975724" y="618067"/>
            <a:ext cx="6343521" cy="5598157"/>
          </a:xfrm>
          <a:prstGeom prst="rect">
            <a:avLst/>
          </a:prstGeom>
        </p:spPr>
      </p:pic>
    </p:spTree>
    <p:extLst>
      <p:ext uri="{BB962C8B-B14F-4D97-AF65-F5344CB8AC3E}">
        <p14:creationId xmlns:p14="http://schemas.microsoft.com/office/powerpoint/2010/main" val="95666777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69B35BB5-1630-45F0-B55C-B6847DF216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3EF5146-0A37-42B3-AF51-CBFCE4002B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el 1"/>
          <p:cNvSpPr>
            <a:spLocks noGrp="1"/>
          </p:cNvSpPr>
          <p:nvPr>
            <p:ph type="title"/>
          </p:nvPr>
        </p:nvSpPr>
        <p:spPr>
          <a:xfrm>
            <a:off x="581192" y="5264486"/>
            <a:ext cx="10883444" cy="958513"/>
          </a:xfrm>
        </p:spPr>
        <p:txBody>
          <a:bodyPr anchor="ctr">
            <a:normAutofit/>
          </a:bodyPr>
          <a:lstStyle/>
          <a:p>
            <a:r>
              <a:rPr lang="en-GB" sz="4000" dirty="0">
                <a:solidFill>
                  <a:srgbClr val="FFFEFF"/>
                </a:solidFill>
              </a:rPr>
              <a:t>First Iteration Balanced</a:t>
            </a:r>
          </a:p>
        </p:txBody>
      </p:sp>
      <p:sp>
        <p:nvSpPr>
          <p:cNvPr id="23" name="Rectangle 22">
            <a:extLst>
              <a:ext uri="{FF2B5EF4-FFF2-40B4-BE49-F238E27FC236}">
                <a16:creationId xmlns:a16="http://schemas.microsoft.com/office/drawing/2014/main" id="{D05C6BB3-F359-4E0C-B8DA-4CEA9EE8CA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4">
            <a:extLst>
              <a:ext uri="{FF2B5EF4-FFF2-40B4-BE49-F238E27FC236}">
                <a16:creationId xmlns:a16="http://schemas.microsoft.com/office/drawing/2014/main" id="{E512FDBA-7374-4A50-B15C-1C421A40B9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6">
            <a:extLst>
              <a:ext uri="{FF2B5EF4-FFF2-40B4-BE49-F238E27FC236}">
                <a16:creationId xmlns:a16="http://schemas.microsoft.com/office/drawing/2014/main" id="{799D451D-9C66-42CF-BC10-324A4F6470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14" name="Inhaltsplatzhalter 13"/>
          <p:cNvGraphicFramePr>
            <a:graphicFrameLocks noGrp="1"/>
          </p:cNvGraphicFramePr>
          <p:nvPr>
            <p:ph idx="1"/>
            <p:extLst>
              <p:ext uri="{D42A27DB-BD31-4B8C-83A1-F6EECF244321}">
                <p14:modId xmlns:p14="http://schemas.microsoft.com/office/powerpoint/2010/main" val="1576738888"/>
              </p:ext>
            </p:extLst>
          </p:nvPr>
        </p:nvGraphicFramePr>
        <p:xfrm>
          <a:off x="642938" y="858445"/>
          <a:ext cx="10906125" cy="3961205"/>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66854751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11">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13">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15">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17">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32" name="Rectangle 19">
            <a:extLst>
              <a:ext uri="{FF2B5EF4-FFF2-40B4-BE49-F238E27FC236}">
                <a16:creationId xmlns:a16="http://schemas.microsoft.com/office/drawing/2014/main" id="{CCB5977A-5CE8-4D01-A784-06EA14C2A3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21">
            <a:extLst>
              <a:ext uri="{FF2B5EF4-FFF2-40B4-BE49-F238E27FC236}">
                <a16:creationId xmlns:a16="http://schemas.microsoft.com/office/drawing/2014/main" id="{0F02942D-A53B-4A35-B44C-EEFD824131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375F3C53-82B4-457B-87C8-9077A906BB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id="{5A4487F9-8FD4-4FDA-899F-4910585063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a:extLst>
              <a:ext uri="{FF2B5EF4-FFF2-40B4-BE49-F238E27FC236}">
                <a16:creationId xmlns:a16="http://schemas.microsoft.com/office/drawing/2014/main" id="{ACD9B3A4-4B72-4F8E-9D87-2D150F2ADC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3883" y="4432079"/>
            <a:ext cx="11274641" cy="1968721"/>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el 1">
            <a:extLst>
              <a:ext uri="{FF2B5EF4-FFF2-40B4-BE49-F238E27FC236}">
                <a16:creationId xmlns:a16="http://schemas.microsoft.com/office/drawing/2014/main" id="{06158C18-B0AD-4A23-BB2F-A981A9ADFAF7}"/>
              </a:ext>
            </a:extLst>
          </p:cNvPr>
          <p:cNvSpPr>
            <a:spLocks noGrp="1"/>
          </p:cNvSpPr>
          <p:nvPr>
            <p:ph type="title"/>
          </p:nvPr>
        </p:nvSpPr>
        <p:spPr>
          <a:xfrm>
            <a:off x="581191" y="4610099"/>
            <a:ext cx="10993549" cy="1066801"/>
          </a:xfrm>
        </p:spPr>
        <p:txBody>
          <a:bodyPr vert="horz" lIns="91440" tIns="45720" rIns="91440" bIns="45720" rtlCol="0" anchor="b">
            <a:noAutofit/>
          </a:bodyPr>
          <a:lstStyle/>
          <a:p>
            <a:pPr>
              <a:spcAft>
                <a:spcPts val="600"/>
              </a:spcAft>
            </a:pPr>
            <a:r>
              <a:rPr lang="en-US" sz="4000" dirty="0">
                <a:solidFill>
                  <a:srgbClr val="FFFFFF"/>
                </a:solidFill>
              </a:rPr>
              <a:t>First Iteration Balanced</a:t>
            </a:r>
          </a:p>
        </p:txBody>
      </p:sp>
      <p:sp>
        <p:nvSpPr>
          <p:cNvPr id="3" name="Textfeld 2">
            <a:extLst>
              <a:ext uri="{FF2B5EF4-FFF2-40B4-BE49-F238E27FC236}">
                <a16:creationId xmlns:a16="http://schemas.microsoft.com/office/drawing/2014/main" id="{DEE627C7-EA90-1AE1-30DA-DE9A24042EC4}"/>
              </a:ext>
            </a:extLst>
          </p:cNvPr>
          <p:cNvSpPr txBox="1"/>
          <p:nvPr/>
        </p:nvSpPr>
        <p:spPr>
          <a:xfrm>
            <a:off x="443883" y="614166"/>
            <a:ext cx="11029950" cy="372794"/>
          </a:xfrm>
          <a:prstGeom prst="rect">
            <a:avLst/>
          </a:prstGeom>
          <a:noFill/>
        </p:spPr>
        <p:txBody>
          <a:bodyPr wrap="square" rtlCol="0">
            <a:spAutoFit/>
          </a:bodyPr>
          <a:lstStyle/>
          <a:p>
            <a:r>
              <a:rPr lang="de-DE" dirty="0" err="1"/>
              <a:t>XGboost</a:t>
            </a:r>
            <a:endParaRPr lang="de-DE" dirty="0"/>
          </a:p>
        </p:txBody>
      </p:sp>
      <p:sp>
        <p:nvSpPr>
          <p:cNvPr id="4" name="Textfeld 3">
            <a:extLst>
              <a:ext uri="{FF2B5EF4-FFF2-40B4-BE49-F238E27FC236}">
                <a16:creationId xmlns:a16="http://schemas.microsoft.com/office/drawing/2014/main" id="{65B226C7-37E6-0949-C78A-EA6ABDE7EB7C}"/>
              </a:ext>
            </a:extLst>
          </p:cNvPr>
          <p:cNvSpPr txBox="1"/>
          <p:nvPr/>
        </p:nvSpPr>
        <p:spPr>
          <a:xfrm>
            <a:off x="443883" y="2311707"/>
            <a:ext cx="11029950" cy="372794"/>
          </a:xfrm>
          <a:prstGeom prst="rect">
            <a:avLst/>
          </a:prstGeom>
          <a:noFill/>
        </p:spPr>
        <p:txBody>
          <a:bodyPr wrap="square" rtlCol="0">
            <a:spAutoFit/>
          </a:bodyPr>
          <a:lstStyle/>
          <a:p>
            <a:r>
              <a:rPr lang="de-DE" dirty="0"/>
              <a:t>Gradient </a:t>
            </a:r>
            <a:r>
              <a:rPr lang="de-DE" dirty="0" err="1"/>
              <a:t>Boosted</a:t>
            </a:r>
            <a:r>
              <a:rPr lang="de-DE" dirty="0"/>
              <a:t> </a:t>
            </a:r>
            <a:r>
              <a:rPr lang="de-DE" dirty="0" err="1"/>
              <a:t>Tree</a:t>
            </a:r>
            <a:endParaRPr lang="de-DE" dirty="0"/>
          </a:p>
        </p:txBody>
      </p:sp>
      <p:pic>
        <p:nvPicPr>
          <p:cNvPr id="5" name="Grafik 4">
            <a:extLst>
              <a:ext uri="{FF2B5EF4-FFF2-40B4-BE49-F238E27FC236}">
                <a16:creationId xmlns:a16="http://schemas.microsoft.com/office/drawing/2014/main" id="{6690992B-96AA-4D15-1F46-EE6DF1D95392}"/>
              </a:ext>
            </a:extLst>
          </p:cNvPr>
          <p:cNvPicPr>
            <a:picLocks noChangeAspect="1"/>
          </p:cNvPicPr>
          <p:nvPr/>
        </p:nvPicPr>
        <p:blipFill>
          <a:blip r:embed="rId2"/>
          <a:stretch>
            <a:fillRect/>
          </a:stretch>
        </p:blipFill>
        <p:spPr>
          <a:xfrm>
            <a:off x="443883" y="1005268"/>
            <a:ext cx="11398503" cy="1248475"/>
          </a:xfrm>
          <a:prstGeom prst="rect">
            <a:avLst/>
          </a:prstGeom>
        </p:spPr>
      </p:pic>
      <p:pic>
        <p:nvPicPr>
          <p:cNvPr id="6" name="Inhaltsplatzhalter 5">
            <a:extLst>
              <a:ext uri="{FF2B5EF4-FFF2-40B4-BE49-F238E27FC236}">
                <a16:creationId xmlns:a16="http://schemas.microsoft.com/office/drawing/2014/main" id="{303D5C9C-34D9-B0EF-3AD9-31D7D72FF44B}"/>
              </a:ext>
            </a:extLst>
          </p:cNvPr>
          <p:cNvPicPr>
            <a:picLocks noGrp="1" noChangeAspect="1"/>
          </p:cNvPicPr>
          <p:nvPr>
            <p:ph idx="1"/>
          </p:nvPr>
        </p:nvPicPr>
        <p:blipFill>
          <a:blip r:embed="rId3"/>
          <a:stretch>
            <a:fillRect/>
          </a:stretch>
        </p:blipFill>
        <p:spPr>
          <a:xfrm>
            <a:off x="443883" y="2648940"/>
            <a:ext cx="11298931" cy="1779582"/>
          </a:xfrm>
          <a:prstGeom prst="rect">
            <a:avLst/>
          </a:prstGeom>
        </p:spPr>
      </p:pic>
    </p:spTree>
    <p:extLst>
      <p:ext uri="{BB962C8B-B14F-4D97-AF65-F5344CB8AC3E}">
        <p14:creationId xmlns:p14="http://schemas.microsoft.com/office/powerpoint/2010/main" val="30378797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chor="ctr">
            <a:noAutofit/>
          </a:bodyPr>
          <a:lstStyle/>
          <a:p>
            <a:r>
              <a:rPr lang="de-DE" sz="3200" dirty="0"/>
              <a:t>SCOPE</a:t>
            </a:r>
          </a:p>
        </p:txBody>
      </p:sp>
      <p:sp>
        <p:nvSpPr>
          <p:cNvPr id="3" name="Inhaltsplatzhalter 2"/>
          <p:cNvSpPr>
            <a:spLocks noGrp="1"/>
          </p:cNvSpPr>
          <p:nvPr>
            <p:ph idx="1"/>
          </p:nvPr>
        </p:nvSpPr>
        <p:spPr/>
        <p:txBody>
          <a:bodyPr>
            <a:normAutofit lnSpcReduction="10000"/>
          </a:bodyPr>
          <a:lstStyle/>
          <a:p>
            <a:r>
              <a:rPr lang="en-US" b="1" dirty="0"/>
              <a:t>Background: </a:t>
            </a:r>
            <a:r>
              <a:rPr lang="en-US" dirty="0"/>
              <a:t>Traditionally the music industry has relied on gut feelings and intuition to identify potential hits, but now data science techniques can be used to analyze song features and predict which songs are most likely to become popular/top hit.</a:t>
            </a:r>
          </a:p>
          <a:p>
            <a:r>
              <a:rPr lang="en-US" b="1" dirty="0"/>
              <a:t>Objectives:</a:t>
            </a:r>
            <a:r>
              <a:rPr lang="en-US" dirty="0"/>
              <a:t> By analyzing the song features such as tempo, danceability, energy, and others, we aim to understand the characteristics that make a song popular. This information can be useful for music streaming platforms, record labels, and artists to make informed decisions about their music releases and marketing strategies.</a:t>
            </a:r>
          </a:p>
          <a:p>
            <a:r>
              <a:rPr lang="en-US" b="1" dirty="0"/>
              <a:t>Model evaluation:</a:t>
            </a:r>
            <a:r>
              <a:rPr lang="en-US" dirty="0"/>
              <a:t> We will compare different models regarding accuracy, precision, recall. </a:t>
            </a:r>
          </a:p>
          <a:p>
            <a:pPr lvl="1">
              <a:buFont typeface="Wingdings" panose="05000000000000000000" pitchFamily="2" charset="2"/>
              <a:buChar char="Ø"/>
            </a:pPr>
            <a:endParaRPr lang="en-US" dirty="0"/>
          </a:p>
        </p:txBody>
      </p:sp>
      <p:sp>
        <p:nvSpPr>
          <p:cNvPr id="4" name="Textplatzhalter 3"/>
          <p:cNvSpPr>
            <a:spLocks noGrp="1"/>
          </p:cNvSpPr>
          <p:nvPr>
            <p:ph type="body" sz="half" idx="2"/>
          </p:nvPr>
        </p:nvSpPr>
        <p:spPr/>
        <p:txBody>
          <a:bodyPr/>
          <a:lstStyle/>
          <a:p>
            <a:r>
              <a:rPr lang="en-US" sz="1900" dirty="0"/>
              <a:t>Identify Possible top hits based on song features</a:t>
            </a:r>
            <a:endParaRPr lang="de-DE" dirty="0"/>
          </a:p>
        </p:txBody>
      </p:sp>
    </p:spTree>
    <p:extLst>
      <p:ext uri="{BB962C8B-B14F-4D97-AF65-F5344CB8AC3E}">
        <p14:creationId xmlns:p14="http://schemas.microsoft.com/office/powerpoint/2010/main" val="294083824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767857" y="651753"/>
            <a:ext cx="3031852" cy="5642043"/>
          </a:xfrm>
        </p:spPr>
        <p:txBody>
          <a:bodyPr anchor="ctr">
            <a:noAutofit/>
          </a:bodyPr>
          <a:lstStyle/>
          <a:p>
            <a:r>
              <a:rPr lang="en-US" sz="3200" dirty="0"/>
              <a:t>The first iteration shows that we need to enrich our data</a:t>
            </a:r>
          </a:p>
        </p:txBody>
      </p:sp>
      <p:sp>
        <p:nvSpPr>
          <p:cNvPr id="3" name="Inhaltsplatzhalter 2"/>
          <p:cNvSpPr>
            <a:spLocks noGrp="1"/>
          </p:cNvSpPr>
          <p:nvPr>
            <p:ph idx="1"/>
          </p:nvPr>
        </p:nvSpPr>
        <p:spPr/>
        <p:txBody>
          <a:bodyPr>
            <a:normAutofit/>
          </a:bodyPr>
          <a:lstStyle/>
          <a:p>
            <a:r>
              <a:rPr lang="en-US" dirty="0"/>
              <a:t>Two new data sets are needed to get following information:</a:t>
            </a:r>
          </a:p>
          <a:p>
            <a:pPr lvl="1">
              <a:buFont typeface="Wingdings" panose="05000000000000000000" pitchFamily="2" charset="2"/>
              <a:buChar char="§"/>
            </a:pPr>
            <a:r>
              <a:rPr lang="en-US" dirty="0"/>
              <a:t>artists.csv </a:t>
            </a:r>
            <a:r>
              <a:rPr lang="en-US" dirty="0">
                <a:sym typeface="Wingdings" panose="05000000000000000000" pitchFamily="2" charset="2"/>
              </a:rPr>
              <a:t> </a:t>
            </a:r>
            <a:r>
              <a:rPr lang="en-US" b="1" dirty="0">
                <a:sym typeface="Wingdings" panose="05000000000000000000" pitchFamily="2" charset="2"/>
              </a:rPr>
              <a:t>Metrics e.g. popularity and followers</a:t>
            </a:r>
            <a:r>
              <a:rPr lang="en-US" dirty="0">
                <a:sym typeface="Wingdings" panose="05000000000000000000" pitchFamily="2" charset="2"/>
              </a:rPr>
              <a:t> of the artist</a:t>
            </a:r>
            <a:endParaRPr lang="en-US" dirty="0"/>
          </a:p>
          <a:p>
            <a:pPr lvl="1">
              <a:buFont typeface="Wingdings" panose="05000000000000000000" pitchFamily="2" charset="2"/>
              <a:buChar char="§"/>
            </a:pPr>
            <a:r>
              <a:rPr lang="en-US" dirty="0" err="1"/>
              <a:t>dict_artists.json</a:t>
            </a:r>
            <a:r>
              <a:rPr lang="en-US" dirty="0"/>
              <a:t> </a:t>
            </a:r>
            <a:r>
              <a:rPr lang="en-US" dirty="0">
                <a:sym typeface="Wingdings" panose="05000000000000000000" pitchFamily="2" charset="2"/>
              </a:rPr>
              <a:t> </a:t>
            </a:r>
            <a:r>
              <a:rPr lang="en-US" b="1" dirty="0"/>
              <a:t> Recommendation </a:t>
            </a:r>
            <a:r>
              <a:rPr lang="en-US" dirty="0"/>
              <a:t>of artists</a:t>
            </a:r>
          </a:p>
          <a:p>
            <a:pPr lvl="1">
              <a:buFont typeface="Wingdings" panose="05000000000000000000" pitchFamily="2" charset="2"/>
              <a:buChar char="§"/>
            </a:pPr>
            <a:endParaRPr lang="en-US" dirty="0"/>
          </a:p>
          <a:p>
            <a:pPr>
              <a:buFont typeface="Wingdings" panose="05000000000000000000" pitchFamily="2" charset="2"/>
              <a:buChar char="§"/>
            </a:pPr>
            <a:r>
              <a:rPr lang="en-US" dirty="0"/>
              <a:t>JSON data could not processed via </a:t>
            </a:r>
            <a:r>
              <a:rPr lang="en-US" dirty="0" err="1"/>
              <a:t>RapidMiner</a:t>
            </a:r>
            <a:r>
              <a:rPr lang="en-US" dirty="0"/>
              <a:t>, so we need to transform it in </a:t>
            </a:r>
            <a:r>
              <a:rPr lang="en-US" dirty="0" err="1"/>
              <a:t>Phyton</a:t>
            </a:r>
            <a:r>
              <a:rPr lang="en-US" dirty="0"/>
              <a:t>. The generated data can be now used with </a:t>
            </a:r>
            <a:r>
              <a:rPr lang="en-US" dirty="0" err="1"/>
              <a:t>RapidMiner</a:t>
            </a:r>
            <a:r>
              <a:rPr lang="en-US" dirty="0"/>
              <a:t>.</a:t>
            </a:r>
          </a:p>
          <a:p>
            <a:endParaRPr lang="en-US" dirty="0"/>
          </a:p>
        </p:txBody>
      </p:sp>
      <p:sp>
        <p:nvSpPr>
          <p:cNvPr id="4" name="Inhaltsplatzhalter 2"/>
          <p:cNvSpPr txBox="1">
            <a:spLocks/>
          </p:cNvSpPr>
          <p:nvPr/>
        </p:nvSpPr>
        <p:spPr>
          <a:xfrm>
            <a:off x="581192" y="1890876"/>
            <a:ext cx="10009945" cy="2428859"/>
          </a:xfrm>
          <a:prstGeom prst="rect">
            <a:avLst/>
          </a:prstGeom>
        </p:spPr>
        <p:txBody>
          <a:bodyPr vert="horz" lIns="91440" tIns="45720" rIns="91440" bIns="45720" rtlCol="0" anchor="ctr">
            <a:normAutofit/>
          </a:bodyPr>
          <a:lst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900" kern="1200">
                <a:solidFill>
                  <a:schemeClr val="tx1">
                    <a:lumMod val="75000"/>
                    <a:lumOff val="25000"/>
                  </a:schemeClr>
                </a:solidFill>
                <a:latin typeface="+mn-lt"/>
                <a:ea typeface="+mn-ea"/>
                <a:cs typeface="+mn-cs"/>
              </a:defRPr>
            </a:lvl1pPr>
            <a:lvl2pPr marL="630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2pPr>
            <a:lvl3pPr marL="900000" indent="-270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500" kern="1200">
                <a:solidFill>
                  <a:schemeClr val="tx1">
                    <a:lumMod val="75000"/>
                    <a:lumOff val="25000"/>
                  </a:schemeClr>
                </a:solidFill>
                <a:latin typeface="+mn-lt"/>
                <a:ea typeface="+mn-ea"/>
                <a:cs typeface="+mn-cs"/>
              </a:defRPr>
            </a:lvl3pPr>
            <a:lvl4pPr marL="1242000" indent="-234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4pPr>
            <a:lvl5pPr marL="1602000" indent="-234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None/>
            </a:pPr>
            <a:endParaRPr lang="en-US" dirty="0"/>
          </a:p>
        </p:txBody>
      </p:sp>
    </p:spTree>
    <p:extLst>
      <p:ext uri="{BB962C8B-B14F-4D97-AF65-F5344CB8AC3E}">
        <p14:creationId xmlns:p14="http://schemas.microsoft.com/office/powerpoint/2010/main" val="419763266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11">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13">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15">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17">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32" name="Rectangle 19">
            <a:extLst>
              <a:ext uri="{FF2B5EF4-FFF2-40B4-BE49-F238E27FC236}">
                <a16:creationId xmlns:a16="http://schemas.microsoft.com/office/drawing/2014/main" id="{CCB5977A-5CE8-4D01-A784-06EA14C2A3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21">
            <a:extLst>
              <a:ext uri="{FF2B5EF4-FFF2-40B4-BE49-F238E27FC236}">
                <a16:creationId xmlns:a16="http://schemas.microsoft.com/office/drawing/2014/main" id="{0F02942D-A53B-4A35-B44C-EEFD824131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375F3C53-82B4-457B-87C8-9077A906BB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id="{5A4487F9-8FD4-4FDA-899F-4910585063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a:extLst>
              <a:ext uri="{FF2B5EF4-FFF2-40B4-BE49-F238E27FC236}">
                <a16:creationId xmlns:a16="http://schemas.microsoft.com/office/drawing/2014/main" id="{ACD9B3A4-4B72-4F8E-9D87-2D150F2ADC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3883" y="4432079"/>
            <a:ext cx="11274641" cy="1968721"/>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el 1">
            <a:extLst>
              <a:ext uri="{FF2B5EF4-FFF2-40B4-BE49-F238E27FC236}">
                <a16:creationId xmlns:a16="http://schemas.microsoft.com/office/drawing/2014/main" id="{06158C18-B0AD-4A23-BB2F-A981A9ADFAF7}"/>
              </a:ext>
            </a:extLst>
          </p:cNvPr>
          <p:cNvSpPr>
            <a:spLocks noGrp="1"/>
          </p:cNvSpPr>
          <p:nvPr>
            <p:ph type="title"/>
          </p:nvPr>
        </p:nvSpPr>
        <p:spPr>
          <a:xfrm>
            <a:off x="581191" y="4610099"/>
            <a:ext cx="10993549" cy="1066801"/>
          </a:xfrm>
        </p:spPr>
        <p:txBody>
          <a:bodyPr vert="horz" lIns="91440" tIns="45720" rIns="91440" bIns="45720" rtlCol="0" anchor="b">
            <a:noAutofit/>
          </a:bodyPr>
          <a:lstStyle/>
          <a:p>
            <a:pPr>
              <a:spcAft>
                <a:spcPts val="600"/>
              </a:spcAft>
            </a:pPr>
            <a:r>
              <a:rPr lang="en-US" sz="4000" dirty="0">
                <a:solidFill>
                  <a:srgbClr val="FFFFFF"/>
                </a:solidFill>
              </a:rPr>
              <a:t>Preparation process for second iteration</a:t>
            </a:r>
          </a:p>
        </p:txBody>
      </p:sp>
      <p:pic>
        <p:nvPicPr>
          <p:cNvPr id="13" name="Grafik 12">
            <a:extLst>
              <a:ext uri="{FF2B5EF4-FFF2-40B4-BE49-F238E27FC236}">
                <a16:creationId xmlns:a16="http://schemas.microsoft.com/office/drawing/2014/main" id="{07C574C7-BEF6-408F-88C7-5436948D0620}"/>
              </a:ext>
            </a:extLst>
          </p:cNvPr>
          <p:cNvPicPr>
            <a:picLocks noChangeAspect="1"/>
          </p:cNvPicPr>
          <p:nvPr/>
        </p:nvPicPr>
        <p:blipFill>
          <a:blip r:embed="rId2"/>
          <a:stretch>
            <a:fillRect/>
          </a:stretch>
        </p:blipFill>
        <p:spPr>
          <a:xfrm>
            <a:off x="1143314" y="639454"/>
            <a:ext cx="9394513" cy="3358538"/>
          </a:xfrm>
          <a:prstGeom prst="rect">
            <a:avLst/>
          </a:prstGeom>
        </p:spPr>
      </p:pic>
    </p:spTree>
    <p:extLst>
      <p:ext uri="{BB962C8B-B14F-4D97-AF65-F5344CB8AC3E}">
        <p14:creationId xmlns:p14="http://schemas.microsoft.com/office/powerpoint/2010/main" val="8715990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11">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13">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15">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17">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32" name="Rectangle 19">
            <a:extLst>
              <a:ext uri="{FF2B5EF4-FFF2-40B4-BE49-F238E27FC236}">
                <a16:creationId xmlns:a16="http://schemas.microsoft.com/office/drawing/2014/main" id="{CCB5977A-5CE8-4D01-A784-06EA14C2A3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21">
            <a:extLst>
              <a:ext uri="{FF2B5EF4-FFF2-40B4-BE49-F238E27FC236}">
                <a16:creationId xmlns:a16="http://schemas.microsoft.com/office/drawing/2014/main" id="{0F02942D-A53B-4A35-B44C-EEFD824131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375F3C53-82B4-457B-87C8-9077A906BB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id="{5A4487F9-8FD4-4FDA-899F-4910585063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a:extLst>
              <a:ext uri="{FF2B5EF4-FFF2-40B4-BE49-F238E27FC236}">
                <a16:creationId xmlns:a16="http://schemas.microsoft.com/office/drawing/2014/main" id="{ACD9B3A4-4B72-4F8E-9D87-2D150F2ADC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3883" y="4432079"/>
            <a:ext cx="11274641" cy="1968721"/>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el 1">
            <a:extLst>
              <a:ext uri="{FF2B5EF4-FFF2-40B4-BE49-F238E27FC236}">
                <a16:creationId xmlns:a16="http://schemas.microsoft.com/office/drawing/2014/main" id="{06158C18-B0AD-4A23-BB2F-A981A9ADFAF7}"/>
              </a:ext>
            </a:extLst>
          </p:cNvPr>
          <p:cNvSpPr>
            <a:spLocks noGrp="1"/>
          </p:cNvSpPr>
          <p:nvPr>
            <p:ph type="title"/>
          </p:nvPr>
        </p:nvSpPr>
        <p:spPr>
          <a:xfrm>
            <a:off x="581191" y="4610099"/>
            <a:ext cx="10993549" cy="1066801"/>
          </a:xfrm>
        </p:spPr>
        <p:txBody>
          <a:bodyPr vert="horz" lIns="91440" tIns="45720" rIns="91440" bIns="45720" rtlCol="0" anchor="b">
            <a:noAutofit/>
          </a:bodyPr>
          <a:lstStyle/>
          <a:p>
            <a:pPr>
              <a:spcAft>
                <a:spcPts val="600"/>
              </a:spcAft>
            </a:pPr>
            <a:r>
              <a:rPr lang="en-US" sz="4000" dirty="0">
                <a:solidFill>
                  <a:srgbClr val="FFFFFF"/>
                </a:solidFill>
              </a:rPr>
              <a:t>Preparation process for second iteration</a:t>
            </a:r>
          </a:p>
        </p:txBody>
      </p:sp>
      <p:pic>
        <p:nvPicPr>
          <p:cNvPr id="14" name="Grafik 13">
            <a:extLst>
              <a:ext uri="{FF2B5EF4-FFF2-40B4-BE49-F238E27FC236}">
                <a16:creationId xmlns:a16="http://schemas.microsoft.com/office/drawing/2014/main" id="{14BF5998-CCA8-4703-8400-74F33B7E3E06}"/>
              </a:ext>
            </a:extLst>
          </p:cNvPr>
          <p:cNvPicPr>
            <a:picLocks noChangeAspect="1"/>
          </p:cNvPicPr>
          <p:nvPr/>
        </p:nvPicPr>
        <p:blipFill rotWithShape="1">
          <a:blip r:embed="rId2"/>
          <a:srcRect l="1037"/>
          <a:stretch/>
        </p:blipFill>
        <p:spPr>
          <a:xfrm>
            <a:off x="742520" y="659193"/>
            <a:ext cx="10832220" cy="3489834"/>
          </a:xfrm>
          <a:prstGeom prst="rect">
            <a:avLst/>
          </a:prstGeom>
        </p:spPr>
      </p:pic>
    </p:spTree>
    <p:extLst>
      <p:ext uri="{BB962C8B-B14F-4D97-AF65-F5344CB8AC3E}">
        <p14:creationId xmlns:p14="http://schemas.microsoft.com/office/powerpoint/2010/main" val="223673954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10;&#10;Description automatically generated">
            <a:extLst>
              <a:ext uri="{FF2B5EF4-FFF2-40B4-BE49-F238E27FC236}">
                <a16:creationId xmlns:a16="http://schemas.microsoft.com/office/drawing/2014/main" id="{E9E2CBCC-17A2-B3B2-885C-26FC59F4A5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7008" y="638943"/>
            <a:ext cx="10903429" cy="6133179"/>
          </a:xfrm>
          <a:prstGeom prst="rect">
            <a:avLst/>
          </a:prstGeom>
        </p:spPr>
      </p:pic>
      <p:sp>
        <p:nvSpPr>
          <p:cNvPr id="6" name="Rectangle 5">
            <a:extLst>
              <a:ext uri="{FF2B5EF4-FFF2-40B4-BE49-F238E27FC236}">
                <a16:creationId xmlns:a16="http://schemas.microsoft.com/office/drawing/2014/main" id="{D854EF8E-3873-4BA5-7D8B-36E998C40817}"/>
              </a:ext>
            </a:extLst>
          </p:cNvPr>
          <p:cNvSpPr/>
          <p:nvPr/>
        </p:nvSpPr>
        <p:spPr>
          <a:xfrm>
            <a:off x="6335486" y="638943"/>
            <a:ext cx="445232" cy="3765105"/>
          </a:xfrm>
          <a:prstGeom prst="rect">
            <a:avLst/>
          </a:prstGeom>
          <a:noFill/>
          <a:ln w="38100">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40481799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 name="Rectangle 6">
            <a:extLst>
              <a:ext uri="{FF2B5EF4-FFF2-40B4-BE49-F238E27FC236}">
                <a16:creationId xmlns:a16="http://schemas.microsoft.com/office/drawing/2014/main" id="{8E019540-1104-4B12-9F83-45F586741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C47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D7321487-5519-8133-6CDB-E5201C1BCF86}"/>
              </a:ext>
            </a:extLst>
          </p:cNvPr>
          <p:cNvSpPr>
            <a:spLocks noGrp="1"/>
          </p:cNvSpPr>
          <p:nvPr>
            <p:ph type="ctrTitle"/>
          </p:nvPr>
        </p:nvSpPr>
        <p:spPr>
          <a:xfrm>
            <a:off x="783771" y="1066800"/>
            <a:ext cx="5727760" cy="4724400"/>
          </a:xfrm>
        </p:spPr>
        <p:txBody>
          <a:bodyPr anchor="ctr">
            <a:normAutofit/>
          </a:bodyPr>
          <a:lstStyle/>
          <a:p>
            <a:pPr algn="r"/>
            <a:r>
              <a:rPr lang="de-DE" sz="6600">
                <a:solidFill>
                  <a:srgbClr val="FFFFFF">
                    <a:alpha val="90000"/>
                  </a:srgbClr>
                </a:solidFill>
              </a:rPr>
              <a:t>Second Iteration</a:t>
            </a:r>
          </a:p>
        </p:txBody>
      </p:sp>
      <p:sp>
        <p:nvSpPr>
          <p:cNvPr id="9" name="Rectangle 8">
            <a:extLst>
              <a:ext uri="{FF2B5EF4-FFF2-40B4-BE49-F238E27FC236}">
                <a16:creationId xmlns:a16="http://schemas.microsoft.com/office/drawing/2014/main" id="{3580CFD6-E44A-486A-9E73-D8D948F78A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5171433" y="3396996"/>
            <a:ext cx="3703320" cy="6400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183492441"/>
      </p:ext>
    </p:extLst>
  </p:cSld>
  <p:clrMapOvr>
    <a:overrideClrMapping bg1="dk1" tx1="lt1" bg2="dk2" tx2="lt2" accent1="accent1" accent2="accent2" accent3="accent3" accent4="accent4" accent5="accent5" accent6="accent6" hlink="hlink" folHlink="folHlink"/>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11">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13">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15">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17">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32" name="Rectangle 19">
            <a:extLst>
              <a:ext uri="{FF2B5EF4-FFF2-40B4-BE49-F238E27FC236}">
                <a16:creationId xmlns:a16="http://schemas.microsoft.com/office/drawing/2014/main" id="{CCB5977A-5CE8-4D01-A784-06EA14C2A3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21">
            <a:extLst>
              <a:ext uri="{FF2B5EF4-FFF2-40B4-BE49-F238E27FC236}">
                <a16:creationId xmlns:a16="http://schemas.microsoft.com/office/drawing/2014/main" id="{0F02942D-A53B-4A35-B44C-EEFD824131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375F3C53-82B4-457B-87C8-9077A906BB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id="{5A4487F9-8FD4-4FDA-899F-4910585063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7" name="Inhaltsplatzhalter 6">
            <a:extLst>
              <a:ext uri="{FF2B5EF4-FFF2-40B4-BE49-F238E27FC236}">
                <a16:creationId xmlns:a16="http://schemas.microsoft.com/office/drawing/2014/main" id="{5CB768A8-3FC4-4036-6F50-082305B03308}"/>
              </a:ext>
            </a:extLst>
          </p:cNvPr>
          <p:cNvPicPr>
            <a:picLocks noGrp="1" noChangeAspect="1"/>
          </p:cNvPicPr>
          <p:nvPr>
            <p:ph idx="1"/>
          </p:nvPr>
        </p:nvPicPr>
        <p:blipFill rotWithShape="1">
          <a:blip r:embed="rId2"/>
          <a:srcRect l="614"/>
          <a:stretch/>
        </p:blipFill>
        <p:spPr>
          <a:xfrm>
            <a:off x="2131308" y="874608"/>
            <a:ext cx="7948880" cy="3239177"/>
          </a:xfrm>
          <a:prstGeom prst="rect">
            <a:avLst/>
          </a:prstGeom>
        </p:spPr>
      </p:pic>
      <p:sp>
        <p:nvSpPr>
          <p:cNvPr id="28" name="Rectangle 27">
            <a:extLst>
              <a:ext uri="{FF2B5EF4-FFF2-40B4-BE49-F238E27FC236}">
                <a16:creationId xmlns:a16="http://schemas.microsoft.com/office/drawing/2014/main" id="{ACD9B3A4-4B72-4F8E-9D87-2D150F2ADC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3883" y="4432079"/>
            <a:ext cx="11274641" cy="1968721"/>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el 1">
            <a:extLst>
              <a:ext uri="{FF2B5EF4-FFF2-40B4-BE49-F238E27FC236}">
                <a16:creationId xmlns:a16="http://schemas.microsoft.com/office/drawing/2014/main" id="{06158C18-B0AD-4A23-BB2F-A981A9ADFAF7}"/>
              </a:ext>
            </a:extLst>
          </p:cNvPr>
          <p:cNvSpPr>
            <a:spLocks noGrp="1"/>
          </p:cNvSpPr>
          <p:nvPr>
            <p:ph type="title"/>
          </p:nvPr>
        </p:nvSpPr>
        <p:spPr>
          <a:xfrm>
            <a:off x="581191" y="4610099"/>
            <a:ext cx="10993549" cy="1066801"/>
          </a:xfrm>
        </p:spPr>
        <p:txBody>
          <a:bodyPr vert="horz" lIns="91440" tIns="45720" rIns="91440" bIns="45720" rtlCol="0" anchor="b">
            <a:noAutofit/>
          </a:bodyPr>
          <a:lstStyle/>
          <a:p>
            <a:pPr>
              <a:lnSpc>
                <a:spcPct val="90000"/>
              </a:lnSpc>
            </a:pPr>
            <a:r>
              <a:rPr lang="en-US" sz="4000" dirty="0">
                <a:solidFill>
                  <a:srgbClr val="FFFFFF"/>
                </a:solidFill>
              </a:rPr>
              <a:t>Second Iteration</a:t>
            </a:r>
            <a:br>
              <a:rPr lang="en-US" sz="4000" dirty="0">
                <a:solidFill>
                  <a:srgbClr val="FFFFFF"/>
                </a:solidFill>
              </a:rPr>
            </a:br>
            <a:r>
              <a:rPr lang="en-US" sz="4000" dirty="0">
                <a:solidFill>
                  <a:srgbClr val="FFFFFF"/>
                </a:solidFill>
              </a:rPr>
              <a:t>Model Template – Parameter Tuning</a:t>
            </a:r>
          </a:p>
        </p:txBody>
      </p:sp>
    </p:spTree>
    <p:extLst>
      <p:ext uri="{BB962C8B-B14F-4D97-AF65-F5344CB8AC3E}">
        <p14:creationId xmlns:p14="http://schemas.microsoft.com/office/powerpoint/2010/main" val="392302131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6158C18-B0AD-4A23-BB2F-A981A9ADFAF7}"/>
              </a:ext>
            </a:extLst>
          </p:cNvPr>
          <p:cNvSpPr>
            <a:spLocks noGrp="1"/>
          </p:cNvSpPr>
          <p:nvPr>
            <p:ph type="title"/>
          </p:nvPr>
        </p:nvSpPr>
        <p:spPr>
          <a:xfrm>
            <a:off x="767857" y="625642"/>
            <a:ext cx="3031852" cy="5747657"/>
          </a:xfrm>
        </p:spPr>
        <p:txBody>
          <a:bodyPr vert="horz" lIns="91440" tIns="45720" rIns="91440" bIns="45720" rtlCol="0" anchor="ctr">
            <a:noAutofit/>
          </a:bodyPr>
          <a:lstStyle/>
          <a:p>
            <a:r>
              <a:rPr lang="en-US" sz="3200" dirty="0">
                <a:solidFill>
                  <a:srgbClr val="FFFFFF"/>
                </a:solidFill>
              </a:rPr>
              <a:t>Second Iteration </a:t>
            </a:r>
            <a:br>
              <a:rPr lang="en-US" sz="3200" dirty="0">
                <a:solidFill>
                  <a:srgbClr val="FFFFFF"/>
                </a:solidFill>
              </a:rPr>
            </a:br>
            <a:r>
              <a:rPr lang="en-US" sz="3200" dirty="0">
                <a:solidFill>
                  <a:srgbClr val="FFFFFF"/>
                </a:solidFill>
              </a:rPr>
              <a:t>Results After Training</a:t>
            </a:r>
          </a:p>
        </p:txBody>
      </p:sp>
      <p:pic>
        <p:nvPicPr>
          <p:cNvPr id="8" name="Grafik 7">
            <a:extLst>
              <a:ext uri="{FF2B5EF4-FFF2-40B4-BE49-F238E27FC236}">
                <a16:creationId xmlns:a16="http://schemas.microsoft.com/office/drawing/2014/main" id="{632B1CF9-BB21-B0CF-4989-F7383E2F3B7B}"/>
              </a:ext>
            </a:extLst>
          </p:cNvPr>
          <p:cNvPicPr>
            <a:picLocks noChangeAspect="1"/>
          </p:cNvPicPr>
          <p:nvPr/>
        </p:nvPicPr>
        <p:blipFill>
          <a:blip r:embed="rId3"/>
          <a:stretch>
            <a:fillRect/>
          </a:stretch>
        </p:blipFill>
        <p:spPr>
          <a:xfrm>
            <a:off x="4441091" y="1416313"/>
            <a:ext cx="7228959" cy="4025374"/>
          </a:xfrm>
          <a:prstGeom prst="rect">
            <a:avLst/>
          </a:prstGeom>
        </p:spPr>
      </p:pic>
      <p:pic>
        <p:nvPicPr>
          <p:cNvPr id="10" name="Grafik 9">
            <a:extLst>
              <a:ext uri="{FF2B5EF4-FFF2-40B4-BE49-F238E27FC236}">
                <a16:creationId xmlns:a16="http://schemas.microsoft.com/office/drawing/2014/main" id="{34113C7E-4428-10E8-D0EE-68FF599ABC88}"/>
              </a:ext>
            </a:extLst>
          </p:cNvPr>
          <p:cNvPicPr>
            <a:picLocks noChangeAspect="1"/>
          </p:cNvPicPr>
          <p:nvPr/>
        </p:nvPicPr>
        <p:blipFill>
          <a:blip r:embed="rId4"/>
          <a:stretch>
            <a:fillRect/>
          </a:stretch>
        </p:blipFill>
        <p:spPr>
          <a:xfrm>
            <a:off x="4441091" y="1149520"/>
            <a:ext cx="4153480" cy="342948"/>
          </a:xfrm>
          <a:prstGeom prst="rect">
            <a:avLst/>
          </a:prstGeom>
        </p:spPr>
      </p:pic>
    </p:spTree>
    <p:extLst>
      <p:ext uri="{BB962C8B-B14F-4D97-AF65-F5344CB8AC3E}">
        <p14:creationId xmlns:p14="http://schemas.microsoft.com/office/powerpoint/2010/main" val="242698947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6158C18-B0AD-4A23-BB2F-A981A9ADFAF7}"/>
              </a:ext>
            </a:extLst>
          </p:cNvPr>
          <p:cNvSpPr>
            <a:spLocks noGrp="1"/>
          </p:cNvSpPr>
          <p:nvPr>
            <p:ph type="title"/>
          </p:nvPr>
        </p:nvSpPr>
        <p:spPr>
          <a:xfrm>
            <a:off x="767857" y="611892"/>
            <a:ext cx="3031852" cy="5795783"/>
          </a:xfrm>
        </p:spPr>
        <p:txBody>
          <a:bodyPr vert="horz" lIns="91440" tIns="45720" rIns="91440" bIns="45720" rtlCol="0" anchor="ctr">
            <a:normAutofit/>
          </a:bodyPr>
          <a:lstStyle/>
          <a:p>
            <a:r>
              <a:rPr lang="en-US" sz="3200" dirty="0">
                <a:solidFill>
                  <a:srgbClr val="FFFFFF"/>
                </a:solidFill>
              </a:rPr>
              <a:t>Second Iteration</a:t>
            </a:r>
            <a:br>
              <a:rPr lang="en-US" sz="3200" dirty="0">
                <a:solidFill>
                  <a:srgbClr val="FFFFFF"/>
                </a:solidFill>
              </a:rPr>
            </a:br>
            <a:r>
              <a:rPr lang="en-US" sz="3200" dirty="0">
                <a:solidFill>
                  <a:srgbClr val="FFFFFF"/>
                </a:solidFill>
              </a:rPr>
              <a:t>Model Template –  Ensembles</a:t>
            </a:r>
          </a:p>
        </p:txBody>
      </p:sp>
      <p:pic>
        <p:nvPicPr>
          <p:cNvPr id="6" name="Inhaltsplatzhalter 5">
            <a:extLst>
              <a:ext uri="{FF2B5EF4-FFF2-40B4-BE49-F238E27FC236}">
                <a16:creationId xmlns:a16="http://schemas.microsoft.com/office/drawing/2014/main" id="{B88ED279-C1D1-2BED-99E9-87C16235764F}"/>
              </a:ext>
            </a:extLst>
          </p:cNvPr>
          <p:cNvPicPr>
            <a:picLocks noGrp="1" noChangeAspect="1"/>
          </p:cNvPicPr>
          <p:nvPr>
            <p:ph idx="1"/>
          </p:nvPr>
        </p:nvPicPr>
        <p:blipFill>
          <a:blip r:embed="rId2"/>
          <a:stretch>
            <a:fillRect/>
          </a:stretch>
        </p:blipFill>
        <p:spPr>
          <a:xfrm>
            <a:off x="5693099" y="1179513"/>
            <a:ext cx="5066653" cy="4659312"/>
          </a:xfrm>
          <a:prstGeom prst="rect">
            <a:avLst/>
          </a:prstGeom>
        </p:spPr>
      </p:pic>
    </p:spTree>
    <p:extLst>
      <p:ext uri="{BB962C8B-B14F-4D97-AF65-F5344CB8AC3E}">
        <p14:creationId xmlns:p14="http://schemas.microsoft.com/office/powerpoint/2010/main" val="157635995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6158C18-B0AD-4A23-BB2F-A981A9ADFAF7}"/>
              </a:ext>
            </a:extLst>
          </p:cNvPr>
          <p:cNvSpPr>
            <a:spLocks noGrp="1"/>
          </p:cNvSpPr>
          <p:nvPr>
            <p:ph type="title"/>
          </p:nvPr>
        </p:nvSpPr>
        <p:spPr>
          <a:xfrm>
            <a:off x="767857" y="611892"/>
            <a:ext cx="3031852" cy="5782033"/>
          </a:xfrm>
        </p:spPr>
        <p:txBody>
          <a:bodyPr vert="horz" lIns="91440" tIns="45720" rIns="91440" bIns="45720" rtlCol="0" anchor="ctr">
            <a:normAutofit/>
          </a:bodyPr>
          <a:lstStyle/>
          <a:p>
            <a:r>
              <a:rPr lang="en-US" sz="3200" dirty="0">
                <a:solidFill>
                  <a:srgbClr val="FFFFFF"/>
                </a:solidFill>
              </a:rPr>
              <a:t>Second Iteration </a:t>
            </a:r>
            <a:br>
              <a:rPr lang="en-US" sz="3200" dirty="0">
                <a:solidFill>
                  <a:srgbClr val="FFFFFF"/>
                </a:solidFill>
              </a:rPr>
            </a:br>
            <a:r>
              <a:rPr lang="en-US" sz="3200" dirty="0">
                <a:solidFill>
                  <a:srgbClr val="FFFFFF"/>
                </a:solidFill>
              </a:rPr>
              <a:t>Modeling</a:t>
            </a:r>
            <a:br>
              <a:rPr lang="en-US" sz="3200" dirty="0">
                <a:solidFill>
                  <a:srgbClr val="FFFFFF"/>
                </a:solidFill>
              </a:rPr>
            </a:br>
            <a:r>
              <a:rPr lang="en-US" sz="3200" dirty="0">
                <a:solidFill>
                  <a:srgbClr val="FFFFFF"/>
                </a:solidFill>
              </a:rPr>
              <a:t>ROC</a:t>
            </a:r>
          </a:p>
        </p:txBody>
      </p:sp>
      <p:pic>
        <p:nvPicPr>
          <p:cNvPr id="7" name="Inhaltsplatzhalter 6">
            <a:extLst>
              <a:ext uri="{FF2B5EF4-FFF2-40B4-BE49-F238E27FC236}">
                <a16:creationId xmlns:a16="http://schemas.microsoft.com/office/drawing/2014/main" id="{B9074CD7-C6D1-E8D6-8EB6-B41171D316E7}"/>
              </a:ext>
            </a:extLst>
          </p:cNvPr>
          <p:cNvPicPr>
            <a:picLocks noGrp="1" noChangeAspect="1"/>
          </p:cNvPicPr>
          <p:nvPr>
            <p:ph idx="1"/>
          </p:nvPr>
        </p:nvPicPr>
        <p:blipFill>
          <a:blip r:embed="rId3"/>
          <a:stretch>
            <a:fillRect/>
          </a:stretch>
        </p:blipFill>
        <p:spPr>
          <a:xfrm>
            <a:off x="4900613" y="1648605"/>
            <a:ext cx="6651625" cy="3721128"/>
          </a:xfrm>
        </p:spPr>
      </p:pic>
      <p:pic>
        <p:nvPicPr>
          <p:cNvPr id="10" name="Grafik 9">
            <a:extLst>
              <a:ext uri="{FF2B5EF4-FFF2-40B4-BE49-F238E27FC236}">
                <a16:creationId xmlns:a16="http://schemas.microsoft.com/office/drawing/2014/main" id="{310C2EC6-396B-5760-83C9-8842DA74C294}"/>
              </a:ext>
            </a:extLst>
          </p:cNvPr>
          <p:cNvPicPr>
            <a:picLocks noChangeAspect="1"/>
          </p:cNvPicPr>
          <p:nvPr/>
        </p:nvPicPr>
        <p:blipFill>
          <a:blip r:embed="rId4"/>
          <a:stretch>
            <a:fillRect/>
          </a:stretch>
        </p:blipFill>
        <p:spPr>
          <a:xfrm>
            <a:off x="4440338" y="1488267"/>
            <a:ext cx="7321220" cy="289780"/>
          </a:xfrm>
          <a:prstGeom prst="rect">
            <a:avLst/>
          </a:prstGeom>
        </p:spPr>
      </p:pic>
    </p:spTree>
    <p:extLst>
      <p:ext uri="{BB962C8B-B14F-4D97-AF65-F5344CB8AC3E}">
        <p14:creationId xmlns:p14="http://schemas.microsoft.com/office/powerpoint/2010/main" val="20182926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69B35BB5-1630-45F0-B55C-B6847DF216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3EF5146-0A37-42B3-AF51-CBFCE4002B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el 1"/>
          <p:cNvSpPr>
            <a:spLocks noGrp="1"/>
          </p:cNvSpPr>
          <p:nvPr>
            <p:ph type="title"/>
          </p:nvPr>
        </p:nvSpPr>
        <p:spPr>
          <a:xfrm>
            <a:off x="581192" y="5264486"/>
            <a:ext cx="10883444" cy="958513"/>
          </a:xfrm>
        </p:spPr>
        <p:txBody>
          <a:bodyPr anchor="ctr">
            <a:normAutofit/>
          </a:bodyPr>
          <a:lstStyle/>
          <a:p>
            <a:r>
              <a:rPr lang="en-GB" sz="4000" dirty="0">
                <a:solidFill>
                  <a:srgbClr val="FFFEFF"/>
                </a:solidFill>
              </a:rPr>
              <a:t>Second Iteration Balanced Model Results</a:t>
            </a:r>
          </a:p>
        </p:txBody>
      </p:sp>
      <p:sp>
        <p:nvSpPr>
          <p:cNvPr id="23" name="Rectangle 22">
            <a:extLst>
              <a:ext uri="{FF2B5EF4-FFF2-40B4-BE49-F238E27FC236}">
                <a16:creationId xmlns:a16="http://schemas.microsoft.com/office/drawing/2014/main" id="{D05C6BB3-F359-4E0C-B8DA-4CEA9EE8CA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4">
            <a:extLst>
              <a:ext uri="{FF2B5EF4-FFF2-40B4-BE49-F238E27FC236}">
                <a16:creationId xmlns:a16="http://schemas.microsoft.com/office/drawing/2014/main" id="{E512FDBA-7374-4A50-B15C-1C421A40B9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6">
            <a:extLst>
              <a:ext uri="{FF2B5EF4-FFF2-40B4-BE49-F238E27FC236}">
                <a16:creationId xmlns:a16="http://schemas.microsoft.com/office/drawing/2014/main" id="{799D451D-9C66-42CF-BC10-324A4F6470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5" name="Inhaltsplatzhalter 13">
            <a:extLst>
              <a:ext uri="{FF2B5EF4-FFF2-40B4-BE49-F238E27FC236}">
                <a16:creationId xmlns:a16="http://schemas.microsoft.com/office/drawing/2014/main" id="{AD6B052E-4B3A-F349-9E9C-061EDA99812D}"/>
              </a:ext>
            </a:extLst>
          </p:cNvPr>
          <p:cNvGraphicFramePr>
            <a:graphicFrameLocks/>
          </p:cNvGraphicFramePr>
          <p:nvPr>
            <p:extLst>
              <p:ext uri="{D42A27DB-BD31-4B8C-83A1-F6EECF244321}">
                <p14:modId xmlns:p14="http://schemas.microsoft.com/office/powerpoint/2010/main" val="3385594851"/>
              </p:ext>
            </p:extLst>
          </p:nvPr>
        </p:nvGraphicFramePr>
        <p:xfrm>
          <a:off x="900439" y="785893"/>
          <a:ext cx="9960678" cy="4178279"/>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285958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chor="ctr">
            <a:noAutofit/>
          </a:bodyPr>
          <a:lstStyle/>
          <a:p>
            <a:r>
              <a:rPr lang="de-DE" sz="3200" dirty="0"/>
              <a:t>SCOPE</a:t>
            </a:r>
            <a:endParaRPr lang="de-DE" sz="2600" dirty="0"/>
          </a:p>
        </p:txBody>
      </p:sp>
      <p:sp>
        <p:nvSpPr>
          <p:cNvPr id="3" name="Inhaltsplatzhalter 2"/>
          <p:cNvSpPr>
            <a:spLocks noGrp="1"/>
          </p:cNvSpPr>
          <p:nvPr>
            <p:ph idx="1"/>
          </p:nvPr>
        </p:nvSpPr>
        <p:spPr/>
        <p:txBody>
          <a:bodyPr>
            <a:normAutofit/>
          </a:bodyPr>
          <a:lstStyle/>
          <a:p>
            <a:pPr>
              <a:buFont typeface="Wingdings" panose="05000000000000000000" pitchFamily="2" charset="2"/>
              <a:buChar char="§"/>
            </a:pPr>
            <a:r>
              <a:rPr lang="en-US" b="1" dirty="0"/>
              <a:t>Data sources:</a:t>
            </a:r>
            <a:r>
              <a:rPr lang="en-US" dirty="0"/>
              <a:t> we used four Spotify datasets provided by Kaggle. The datasets are:</a:t>
            </a:r>
          </a:p>
          <a:p>
            <a:pPr lvl="1">
              <a:buFont typeface="Wingdings" panose="05000000000000000000" pitchFamily="2" charset="2"/>
              <a:buChar char="§"/>
            </a:pPr>
            <a:r>
              <a:rPr lang="en-US" dirty="0"/>
              <a:t>3 data sets of the “Spotify Dataset 1921-2020, 600k+ Tracks” </a:t>
            </a:r>
          </a:p>
          <a:p>
            <a:pPr lvl="2">
              <a:buFont typeface="Wingdings" panose="05000000000000000000" pitchFamily="2" charset="2"/>
              <a:buChar char="§"/>
            </a:pPr>
            <a:r>
              <a:rPr lang="en-US" dirty="0">
                <a:sym typeface="Wingdings" panose="05000000000000000000" pitchFamily="2" charset="2"/>
              </a:rPr>
              <a:t>artists.csv  Artist features like Popularity, Followers etc.</a:t>
            </a:r>
          </a:p>
          <a:p>
            <a:pPr lvl="2">
              <a:buFont typeface="Wingdings" panose="05000000000000000000" pitchFamily="2" charset="2"/>
              <a:buChar char="§"/>
            </a:pPr>
            <a:r>
              <a:rPr lang="en-US" dirty="0" err="1">
                <a:sym typeface="Wingdings" panose="05000000000000000000" pitchFamily="2" charset="2"/>
              </a:rPr>
              <a:t>dict_artists.json</a:t>
            </a:r>
            <a:r>
              <a:rPr lang="en-US" dirty="0">
                <a:sym typeface="Wingdings" panose="05000000000000000000" pitchFamily="2" charset="2"/>
              </a:rPr>
              <a:t>  The artists recommended for fans of artists. </a:t>
            </a:r>
          </a:p>
          <a:p>
            <a:pPr lvl="2">
              <a:buFont typeface="Wingdings" panose="05000000000000000000" pitchFamily="2" charset="2"/>
              <a:buChar char="§"/>
            </a:pPr>
            <a:r>
              <a:rPr lang="en-US" dirty="0">
                <a:sym typeface="Wingdings" panose="05000000000000000000" pitchFamily="2" charset="2"/>
              </a:rPr>
              <a:t>tracks.csv  The audio features of tracks.</a:t>
            </a:r>
          </a:p>
          <a:p>
            <a:pPr marL="630000" lvl="2" indent="0">
              <a:buNone/>
            </a:pPr>
            <a:endParaRPr lang="en-US" dirty="0">
              <a:sym typeface="Wingdings" panose="05000000000000000000" pitchFamily="2" charset="2"/>
            </a:endParaRPr>
          </a:p>
          <a:p>
            <a:pPr lvl="1">
              <a:buFont typeface="Wingdings" panose="05000000000000000000" pitchFamily="2" charset="2"/>
              <a:buChar char="§"/>
            </a:pPr>
            <a:r>
              <a:rPr lang="en-US" dirty="0">
                <a:sym typeface="Wingdings" panose="05000000000000000000" pitchFamily="2" charset="2"/>
              </a:rPr>
              <a:t>1 data set of “Spotify tracks chart dataset (2014-2022)”</a:t>
            </a:r>
          </a:p>
          <a:p>
            <a:pPr lvl="2">
              <a:buFont typeface="Wingdings" panose="05000000000000000000" pitchFamily="2" charset="2"/>
              <a:buChar char="§"/>
            </a:pPr>
            <a:r>
              <a:rPr lang="en-US" dirty="0">
                <a:sym typeface="Wingdings" panose="05000000000000000000" pitchFamily="2" charset="2"/>
              </a:rPr>
              <a:t>charts.csv  This dataset is comprised of weekly Spotify track chart data from 2014 to 2022. Used to get the chart position of the song in various countries.</a:t>
            </a:r>
          </a:p>
        </p:txBody>
      </p:sp>
      <p:sp>
        <p:nvSpPr>
          <p:cNvPr id="4" name="Textplatzhalter 3"/>
          <p:cNvSpPr>
            <a:spLocks noGrp="1"/>
          </p:cNvSpPr>
          <p:nvPr>
            <p:ph type="body" sz="half" idx="2"/>
          </p:nvPr>
        </p:nvSpPr>
        <p:spPr/>
        <p:txBody>
          <a:bodyPr>
            <a:normAutofit/>
          </a:bodyPr>
          <a:lstStyle/>
          <a:p>
            <a:r>
              <a:rPr lang="en-US" sz="1900" dirty="0"/>
              <a:t>Identify Possible top hits based on song features</a:t>
            </a:r>
            <a:endParaRPr lang="de-DE" sz="1900" dirty="0"/>
          </a:p>
        </p:txBody>
      </p:sp>
    </p:spTree>
    <p:extLst>
      <p:ext uri="{BB962C8B-B14F-4D97-AF65-F5344CB8AC3E}">
        <p14:creationId xmlns:p14="http://schemas.microsoft.com/office/powerpoint/2010/main" val="272580656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Inhaltsplatzhalter 13"/>
          <p:cNvGraphicFramePr>
            <a:graphicFrameLocks noGrp="1"/>
          </p:cNvGraphicFramePr>
          <p:nvPr>
            <p:ph idx="1"/>
            <p:extLst>
              <p:ext uri="{D42A27DB-BD31-4B8C-83A1-F6EECF244321}">
                <p14:modId xmlns:p14="http://schemas.microsoft.com/office/powerpoint/2010/main" val="3305840178"/>
              </p:ext>
            </p:extLst>
          </p:nvPr>
        </p:nvGraphicFramePr>
        <p:xfrm>
          <a:off x="581025" y="1071797"/>
          <a:ext cx="11029950" cy="5084049"/>
        </p:xfrm>
        <a:graphic>
          <a:graphicData uri="http://schemas.openxmlformats.org/drawingml/2006/chart">
            <c:chart xmlns:c="http://schemas.openxmlformats.org/drawingml/2006/chart" xmlns:r="http://schemas.openxmlformats.org/officeDocument/2006/relationships" r:id="rId3"/>
          </a:graphicData>
        </a:graphic>
      </p:graphicFrame>
      <p:sp>
        <p:nvSpPr>
          <p:cNvPr id="2" name="Rechteck 1">
            <a:extLst>
              <a:ext uri="{FF2B5EF4-FFF2-40B4-BE49-F238E27FC236}">
                <a16:creationId xmlns:a16="http://schemas.microsoft.com/office/drawing/2014/main" id="{BE7794FB-929B-26C7-842A-25C0477104DE}"/>
              </a:ext>
            </a:extLst>
          </p:cNvPr>
          <p:cNvSpPr/>
          <p:nvPr/>
        </p:nvSpPr>
        <p:spPr>
          <a:xfrm>
            <a:off x="1814732" y="4445391"/>
            <a:ext cx="6219424" cy="1828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 name="Rechteck 2">
            <a:extLst>
              <a:ext uri="{FF2B5EF4-FFF2-40B4-BE49-F238E27FC236}">
                <a16:creationId xmlns:a16="http://schemas.microsoft.com/office/drawing/2014/main" id="{A37EC8B1-CF19-ED6F-BC7F-B5BE4B287A3C}"/>
              </a:ext>
            </a:extLst>
          </p:cNvPr>
          <p:cNvSpPr/>
          <p:nvPr/>
        </p:nvSpPr>
        <p:spPr>
          <a:xfrm>
            <a:off x="6527408" y="2734936"/>
            <a:ext cx="583809" cy="137986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 name="Rechteck 4">
            <a:extLst>
              <a:ext uri="{FF2B5EF4-FFF2-40B4-BE49-F238E27FC236}">
                <a16:creationId xmlns:a16="http://schemas.microsoft.com/office/drawing/2014/main" id="{538F0A3B-69E3-6689-6DEB-717AC0FAFD43}"/>
              </a:ext>
            </a:extLst>
          </p:cNvPr>
          <p:cNvSpPr/>
          <p:nvPr/>
        </p:nvSpPr>
        <p:spPr>
          <a:xfrm>
            <a:off x="8166295" y="4445391"/>
            <a:ext cx="893299" cy="182880"/>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 name="Rechteck 5">
            <a:extLst>
              <a:ext uri="{FF2B5EF4-FFF2-40B4-BE49-F238E27FC236}">
                <a16:creationId xmlns:a16="http://schemas.microsoft.com/office/drawing/2014/main" id="{461772CF-F7F6-0286-7AC4-B4A72F9DC1EA}"/>
              </a:ext>
            </a:extLst>
          </p:cNvPr>
          <p:cNvSpPr/>
          <p:nvPr/>
        </p:nvSpPr>
        <p:spPr>
          <a:xfrm>
            <a:off x="3927011" y="4712678"/>
            <a:ext cx="893299" cy="182880"/>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 name="Rechteck 6">
            <a:extLst>
              <a:ext uri="{FF2B5EF4-FFF2-40B4-BE49-F238E27FC236}">
                <a16:creationId xmlns:a16="http://schemas.microsoft.com/office/drawing/2014/main" id="{D1749B24-28D0-3B8F-0FC8-1902A65F189E}"/>
              </a:ext>
            </a:extLst>
          </p:cNvPr>
          <p:cNvSpPr/>
          <p:nvPr/>
        </p:nvSpPr>
        <p:spPr>
          <a:xfrm>
            <a:off x="8166295" y="4712678"/>
            <a:ext cx="893299" cy="182880"/>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 name="Rechteck 7">
            <a:extLst>
              <a:ext uri="{FF2B5EF4-FFF2-40B4-BE49-F238E27FC236}">
                <a16:creationId xmlns:a16="http://schemas.microsoft.com/office/drawing/2014/main" id="{52C2B272-C353-698B-0369-60F836E8DE9D}"/>
              </a:ext>
            </a:extLst>
          </p:cNvPr>
          <p:cNvSpPr/>
          <p:nvPr/>
        </p:nvSpPr>
        <p:spPr>
          <a:xfrm>
            <a:off x="1934308" y="1899138"/>
            <a:ext cx="1019907" cy="2215662"/>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 name="Rechteck 9">
            <a:extLst>
              <a:ext uri="{FF2B5EF4-FFF2-40B4-BE49-F238E27FC236}">
                <a16:creationId xmlns:a16="http://schemas.microsoft.com/office/drawing/2014/main" id="{10F85C0D-805F-9216-E9F3-8E8032B2EBFE}"/>
              </a:ext>
            </a:extLst>
          </p:cNvPr>
          <p:cNvSpPr/>
          <p:nvPr/>
        </p:nvSpPr>
        <p:spPr>
          <a:xfrm>
            <a:off x="7111218" y="3006968"/>
            <a:ext cx="140678" cy="1107831"/>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2" name="Rechteck 11">
            <a:extLst>
              <a:ext uri="{FF2B5EF4-FFF2-40B4-BE49-F238E27FC236}">
                <a16:creationId xmlns:a16="http://schemas.microsoft.com/office/drawing/2014/main" id="{71E9A5F1-9680-78FF-0E4D-2C6137F918BF}"/>
              </a:ext>
            </a:extLst>
          </p:cNvPr>
          <p:cNvSpPr/>
          <p:nvPr/>
        </p:nvSpPr>
        <p:spPr>
          <a:xfrm>
            <a:off x="7474634" y="3006967"/>
            <a:ext cx="140678" cy="1107831"/>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3" name="Rechteck 12">
            <a:extLst>
              <a:ext uri="{FF2B5EF4-FFF2-40B4-BE49-F238E27FC236}">
                <a16:creationId xmlns:a16="http://schemas.microsoft.com/office/drawing/2014/main" id="{E4C92E47-81E7-616B-43EC-AA9988F0B25A}"/>
              </a:ext>
            </a:extLst>
          </p:cNvPr>
          <p:cNvSpPr/>
          <p:nvPr/>
        </p:nvSpPr>
        <p:spPr>
          <a:xfrm>
            <a:off x="7838051" y="3006967"/>
            <a:ext cx="140678" cy="1107831"/>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316459845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910015B9-6046-41B8-83BD-71778D2F97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30">
            <a:extLst>
              <a:ext uri="{FF2B5EF4-FFF2-40B4-BE49-F238E27FC236}">
                <a16:creationId xmlns:a16="http://schemas.microsoft.com/office/drawing/2014/main" id="{53908232-52E2-4794-A6C1-54300FB989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33" name="Rectangle 32">
            <a:extLst>
              <a:ext uri="{FF2B5EF4-FFF2-40B4-BE49-F238E27FC236}">
                <a16:creationId xmlns:a16="http://schemas.microsoft.com/office/drawing/2014/main" id="{D2B9299F-BED7-44C5-9CC5-E542F9193C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5" name="Rectangle 34">
            <a:extLst>
              <a:ext uri="{FF2B5EF4-FFF2-40B4-BE49-F238E27FC236}">
                <a16:creationId xmlns:a16="http://schemas.microsoft.com/office/drawing/2014/main" id="{E9DDF273-E040-4765-AD05-872458E137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37" name="Rectangle 36">
            <a:extLst>
              <a:ext uri="{FF2B5EF4-FFF2-40B4-BE49-F238E27FC236}">
                <a16:creationId xmlns:a16="http://schemas.microsoft.com/office/drawing/2014/main" id="{C946306D-5ADD-463A-949A-DEEBA39D70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A473A035-1F9A-4381-AC96-683CD2DF5D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5422"/>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41" name="Rectangle 40">
            <a:extLst>
              <a:ext uri="{FF2B5EF4-FFF2-40B4-BE49-F238E27FC236}">
                <a16:creationId xmlns:a16="http://schemas.microsoft.com/office/drawing/2014/main" id="{CF4ED641-0671-4D88-92E6-026A8C9F1A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4341"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43" name="Rectangle 42">
            <a:extLst>
              <a:ext uri="{FF2B5EF4-FFF2-40B4-BE49-F238E27FC236}">
                <a16:creationId xmlns:a16="http://schemas.microsoft.com/office/drawing/2014/main" id="{7A02EF2F-E7B1-40FC-885B-C4D89902B6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45" name="Rectangle 44">
            <a:extLst>
              <a:ext uri="{FF2B5EF4-FFF2-40B4-BE49-F238E27FC236}">
                <a16:creationId xmlns:a16="http://schemas.microsoft.com/office/drawing/2014/main" id="{9180D5DB-9658-40A6-A418-7C69982226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3" y="4199467"/>
            <a:ext cx="11296733" cy="2191098"/>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el 1">
            <a:extLst>
              <a:ext uri="{FF2B5EF4-FFF2-40B4-BE49-F238E27FC236}">
                <a16:creationId xmlns:a16="http://schemas.microsoft.com/office/drawing/2014/main" id="{06158C18-B0AD-4A23-BB2F-A981A9ADFAF7}"/>
              </a:ext>
            </a:extLst>
          </p:cNvPr>
          <p:cNvSpPr>
            <a:spLocks noGrp="1"/>
          </p:cNvSpPr>
          <p:nvPr>
            <p:ph type="title"/>
          </p:nvPr>
        </p:nvSpPr>
        <p:spPr>
          <a:xfrm>
            <a:off x="627120" y="4319752"/>
            <a:ext cx="10947620" cy="1155959"/>
          </a:xfrm>
        </p:spPr>
        <p:txBody>
          <a:bodyPr vert="horz" lIns="91440" tIns="45720" rIns="91440" bIns="45720" rtlCol="0" anchor="b">
            <a:normAutofit/>
          </a:bodyPr>
          <a:lstStyle/>
          <a:p>
            <a:r>
              <a:rPr lang="en-US" sz="3600" dirty="0">
                <a:solidFill>
                  <a:srgbClr val="FFFFFF"/>
                </a:solidFill>
              </a:rPr>
              <a:t>Final Chosen Models</a:t>
            </a:r>
          </a:p>
        </p:txBody>
      </p:sp>
      <p:sp>
        <p:nvSpPr>
          <p:cNvPr id="10" name="Textfeld 9">
            <a:extLst>
              <a:ext uri="{FF2B5EF4-FFF2-40B4-BE49-F238E27FC236}">
                <a16:creationId xmlns:a16="http://schemas.microsoft.com/office/drawing/2014/main" id="{B089F98C-E14C-58CA-1BD7-647585D72F47}"/>
              </a:ext>
            </a:extLst>
          </p:cNvPr>
          <p:cNvSpPr txBox="1"/>
          <p:nvPr/>
        </p:nvSpPr>
        <p:spPr>
          <a:xfrm>
            <a:off x="572373" y="1361130"/>
            <a:ext cx="5200213" cy="369332"/>
          </a:xfrm>
          <a:prstGeom prst="rect">
            <a:avLst/>
          </a:prstGeom>
          <a:noFill/>
        </p:spPr>
        <p:txBody>
          <a:bodyPr wrap="square" rtlCol="0">
            <a:spAutoFit/>
          </a:bodyPr>
          <a:lstStyle/>
          <a:p>
            <a:r>
              <a:rPr lang="de-DE" dirty="0"/>
              <a:t>Random Forest</a:t>
            </a:r>
          </a:p>
        </p:txBody>
      </p:sp>
      <p:sp>
        <p:nvSpPr>
          <p:cNvPr id="11" name="Textfeld 10">
            <a:extLst>
              <a:ext uri="{FF2B5EF4-FFF2-40B4-BE49-F238E27FC236}">
                <a16:creationId xmlns:a16="http://schemas.microsoft.com/office/drawing/2014/main" id="{98A0D744-35E5-6D70-83A3-04F0F207C2C2}"/>
              </a:ext>
            </a:extLst>
          </p:cNvPr>
          <p:cNvSpPr txBox="1"/>
          <p:nvPr/>
        </p:nvSpPr>
        <p:spPr>
          <a:xfrm>
            <a:off x="6203225" y="1447870"/>
            <a:ext cx="5200213" cy="369332"/>
          </a:xfrm>
          <a:prstGeom prst="rect">
            <a:avLst/>
          </a:prstGeom>
          <a:noFill/>
        </p:spPr>
        <p:txBody>
          <a:bodyPr wrap="square" rtlCol="0">
            <a:spAutoFit/>
          </a:bodyPr>
          <a:lstStyle/>
          <a:p>
            <a:r>
              <a:rPr lang="de-DE" dirty="0"/>
              <a:t>Stacking All Models</a:t>
            </a:r>
          </a:p>
        </p:txBody>
      </p:sp>
      <p:pic>
        <p:nvPicPr>
          <p:cNvPr id="4" name="Grafik 3">
            <a:extLst>
              <a:ext uri="{FF2B5EF4-FFF2-40B4-BE49-F238E27FC236}">
                <a16:creationId xmlns:a16="http://schemas.microsoft.com/office/drawing/2014/main" id="{1DD57BA9-84A9-592F-8548-6638B53B49A3}"/>
              </a:ext>
            </a:extLst>
          </p:cNvPr>
          <p:cNvPicPr>
            <a:picLocks noChangeAspect="1"/>
          </p:cNvPicPr>
          <p:nvPr/>
        </p:nvPicPr>
        <p:blipFill>
          <a:blip r:embed="rId2"/>
          <a:stretch>
            <a:fillRect/>
          </a:stretch>
        </p:blipFill>
        <p:spPr>
          <a:xfrm>
            <a:off x="316433" y="1987739"/>
            <a:ext cx="5779567" cy="750432"/>
          </a:xfrm>
          <a:prstGeom prst="rect">
            <a:avLst/>
          </a:prstGeom>
        </p:spPr>
      </p:pic>
      <p:pic>
        <p:nvPicPr>
          <p:cNvPr id="12" name="Grafik 11">
            <a:extLst>
              <a:ext uri="{FF2B5EF4-FFF2-40B4-BE49-F238E27FC236}">
                <a16:creationId xmlns:a16="http://schemas.microsoft.com/office/drawing/2014/main" id="{4C2D08B7-B9FC-5AC1-0042-DB17411581D3}"/>
              </a:ext>
            </a:extLst>
          </p:cNvPr>
          <p:cNvPicPr>
            <a:picLocks noChangeAspect="1"/>
          </p:cNvPicPr>
          <p:nvPr/>
        </p:nvPicPr>
        <p:blipFill>
          <a:blip r:embed="rId3"/>
          <a:stretch>
            <a:fillRect/>
          </a:stretch>
        </p:blipFill>
        <p:spPr>
          <a:xfrm>
            <a:off x="6100929" y="1975093"/>
            <a:ext cx="5980306" cy="763078"/>
          </a:xfrm>
          <a:prstGeom prst="rect">
            <a:avLst/>
          </a:prstGeom>
        </p:spPr>
      </p:pic>
    </p:spTree>
    <p:extLst>
      <p:ext uri="{BB962C8B-B14F-4D97-AF65-F5344CB8AC3E}">
        <p14:creationId xmlns:p14="http://schemas.microsoft.com/office/powerpoint/2010/main" val="287273238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6158C18-B0AD-4A23-BB2F-A981A9ADFAF7}"/>
              </a:ext>
            </a:extLst>
          </p:cNvPr>
          <p:cNvSpPr>
            <a:spLocks noGrp="1"/>
          </p:cNvSpPr>
          <p:nvPr>
            <p:ph type="title"/>
          </p:nvPr>
        </p:nvSpPr>
        <p:spPr>
          <a:xfrm>
            <a:off x="767857" y="618767"/>
            <a:ext cx="3031852" cy="5775157"/>
          </a:xfrm>
        </p:spPr>
        <p:txBody>
          <a:bodyPr vert="horz" lIns="91440" tIns="45720" rIns="91440" bIns="45720" rtlCol="0" anchor="ctr">
            <a:normAutofit/>
          </a:bodyPr>
          <a:lstStyle/>
          <a:p>
            <a:r>
              <a:rPr lang="en-US" sz="3200" dirty="0">
                <a:solidFill>
                  <a:srgbClr val="FFFFFF"/>
                </a:solidFill>
              </a:rPr>
              <a:t>Second Iteration </a:t>
            </a:r>
            <a:br>
              <a:rPr lang="en-US" sz="3200" dirty="0">
                <a:solidFill>
                  <a:srgbClr val="FFFFFF"/>
                </a:solidFill>
              </a:rPr>
            </a:br>
            <a:r>
              <a:rPr lang="en-US" sz="3200" dirty="0">
                <a:solidFill>
                  <a:srgbClr val="FFFFFF"/>
                </a:solidFill>
              </a:rPr>
              <a:t>Modeling Result – </a:t>
            </a:r>
            <a:br>
              <a:rPr lang="en-US" sz="3200" dirty="0">
                <a:solidFill>
                  <a:srgbClr val="FFFFFF"/>
                </a:solidFill>
              </a:rPr>
            </a:br>
            <a:r>
              <a:rPr lang="en-US" sz="3200" dirty="0">
                <a:solidFill>
                  <a:srgbClr val="FFFFFF"/>
                </a:solidFill>
              </a:rPr>
              <a:t>ROC unbalanced</a:t>
            </a:r>
          </a:p>
        </p:txBody>
      </p:sp>
      <p:pic>
        <p:nvPicPr>
          <p:cNvPr id="6" name="Grafik 5">
            <a:extLst>
              <a:ext uri="{FF2B5EF4-FFF2-40B4-BE49-F238E27FC236}">
                <a16:creationId xmlns:a16="http://schemas.microsoft.com/office/drawing/2014/main" id="{DB3E2963-709E-06FC-6388-9ECBAA43D8AB}"/>
              </a:ext>
            </a:extLst>
          </p:cNvPr>
          <p:cNvPicPr>
            <a:picLocks noChangeAspect="1"/>
          </p:cNvPicPr>
          <p:nvPr/>
        </p:nvPicPr>
        <p:blipFill>
          <a:blip r:embed="rId3"/>
          <a:stretch>
            <a:fillRect/>
          </a:stretch>
        </p:blipFill>
        <p:spPr>
          <a:xfrm>
            <a:off x="4598251" y="1244211"/>
            <a:ext cx="7207957" cy="3883718"/>
          </a:xfrm>
          <a:prstGeom prst="rect">
            <a:avLst/>
          </a:prstGeom>
        </p:spPr>
      </p:pic>
      <p:pic>
        <p:nvPicPr>
          <p:cNvPr id="8" name="Grafik 7">
            <a:extLst>
              <a:ext uri="{FF2B5EF4-FFF2-40B4-BE49-F238E27FC236}">
                <a16:creationId xmlns:a16="http://schemas.microsoft.com/office/drawing/2014/main" id="{260C2E0F-6F59-E6B1-2005-ABA3FE30380A}"/>
              </a:ext>
            </a:extLst>
          </p:cNvPr>
          <p:cNvPicPr>
            <a:picLocks noChangeAspect="1"/>
          </p:cNvPicPr>
          <p:nvPr/>
        </p:nvPicPr>
        <p:blipFill>
          <a:blip r:embed="rId4"/>
          <a:stretch>
            <a:fillRect/>
          </a:stretch>
        </p:blipFill>
        <p:spPr>
          <a:xfrm>
            <a:off x="4399203" y="1115355"/>
            <a:ext cx="7648541" cy="257712"/>
          </a:xfrm>
          <a:prstGeom prst="rect">
            <a:avLst/>
          </a:prstGeom>
        </p:spPr>
      </p:pic>
    </p:spTree>
    <p:extLst>
      <p:ext uri="{BB962C8B-B14F-4D97-AF65-F5344CB8AC3E}">
        <p14:creationId xmlns:p14="http://schemas.microsoft.com/office/powerpoint/2010/main" val="245703300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E019540-1104-4B12-9F83-45F586741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C47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91734780-A7B5-43E7-D08E-4FE31BE1AA6F}"/>
              </a:ext>
            </a:extLst>
          </p:cNvPr>
          <p:cNvSpPr>
            <a:spLocks noGrp="1"/>
          </p:cNvSpPr>
          <p:nvPr>
            <p:ph type="ctrTitle"/>
          </p:nvPr>
        </p:nvSpPr>
        <p:spPr>
          <a:xfrm>
            <a:off x="783771" y="1066800"/>
            <a:ext cx="5727760" cy="4724400"/>
          </a:xfrm>
        </p:spPr>
        <p:txBody>
          <a:bodyPr anchor="ctr">
            <a:normAutofit/>
          </a:bodyPr>
          <a:lstStyle/>
          <a:p>
            <a:pPr algn="r"/>
            <a:r>
              <a:rPr lang="de-DE" sz="6600" dirty="0">
                <a:solidFill>
                  <a:srgbClr val="FFFFFF">
                    <a:alpha val="90000"/>
                  </a:srgbClr>
                </a:solidFill>
              </a:rPr>
              <a:t>FP GROWTH</a:t>
            </a:r>
          </a:p>
        </p:txBody>
      </p:sp>
      <p:sp>
        <p:nvSpPr>
          <p:cNvPr id="10" name="Rectangle 9">
            <a:extLst>
              <a:ext uri="{FF2B5EF4-FFF2-40B4-BE49-F238E27FC236}">
                <a16:creationId xmlns:a16="http://schemas.microsoft.com/office/drawing/2014/main" id="{3580CFD6-E44A-486A-9E73-D8D948F78A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5171433" y="3396996"/>
            <a:ext cx="3703320" cy="6400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566088250"/>
      </p:ext>
    </p:extLst>
  </p:cSld>
  <p:clrMapOvr>
    <a:overrideClrMapping bg1="dk1" tx1="lt1" bg2="dk2" tx2="lt2" accent1="accent1" accent2="accent2" accent3="accent3" accent4="accent4" accent5="accent5" accent6="accent6" hlink="hlink" folHlink="folHlink"/>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18" name="Rectangle 17">
            <a:extLst>
              <a:ext uri="{FF2B5EF4-FFF2-40B4-BE49-F238E27FC236}">
                <a16:creationId xmlns:a16="http://schemas.microsoft.com/office/drawing/2014/main" id="{CCB5977A-5CE8-4D01-A784-06EA14C2A3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0F02942D-A53B-4A35-B44C-EEFD824131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375F3C53-82B4-457B-87C8-9077A906BB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5A4487F9-8FD4-4FDA-899F-4910585063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id="{ACD9B3A4-4B72-4F8E-9D87-2D150F2ADC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3883" y="4432079"/>
            <a:ext cx="11274641" cy="1968721"/>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pic>
        <p:nvPicPr>
          <p:cNvPr id="15" name="Grafik 14">
            <a:extLst>
              <a:ext uri="{FF2B5EF4-FFF2-40B4-BE49-F238E27FC236}">
                <a16:creationId xmlns:a16="http://schemas.microsoft.com/office/drawing/2014/main" id="{50A77F28-8282-4408-AD2C-550C004DA25C}"/>
              </a:ext>
            </a:extLst>
          </p:cNvPr>
          <p:cNvPicPr>
            <a:picLocks noChangeAspect="1"/>
          </p:cNvPicPr>
          <p:nvPr/>
        </p:nvPicPr>
        <p:blipFill>
          <a:blip r:embed="rId3"/>
          <a:stretch>
            <a:fillRect/>
          </a:stretch>
        </p:blipFill>
        <p:spPr>
          <a:xfrm>
            <a:off x="447234" y="1183447"/>
            <a:ext cx="11301984" cy="1977846"/>
          </a:xfrm>
          <a:prstGeom prst="rect">
            <a:avLst/>
          </a:prstGeom>
        </p:spPr>
      </p:pic>
      <p:sp>
        <p:nvSpPr>
          <p:cNvPr id="17" name="Titel 1">
            <a:extLst>
              <a:ext uri="{FF2B5EF4-FFF2-40B4-BE49-F238E27FC236}">
                <a16:creationId xmlns:a16="http://schemas.microsoft.com/office/drawing/2014/main" id="{85B411C9-4A5C-4155-A35F-D98A80D7B355}"/>
              </a:ext>
            </a:extLst>
          </p:cNvPr>
          <p:cNvSpPr txBox="1">
            <a:spLocks/>
          </p:cNvSpPr>
          <p:nvPr/>
        </p:nvSpPr>
        <p:spPr>
          <a:xfrm>
            <a:off x="679600" y="4596992"/>
            <a:ext cx="3353432" cy="1607013"/>
          </a:xfrm>
          <a:prstGeom prst="rect">
            <a:avLst/>
          </a:prstGeom>
        </p:spPr>
        <p:txBody>
          <a:bodyPr vert="horz" lIns="91440" tIns="45720" rIns="91440" bIns="45720" rtlCol="0" anchor="ctr">
            <a:noAutofit/>
          </a:bodyPr>
          <a:lstStyle>
            <a:lvl1pPr algn="l" defTabSz="457200" rtl="0" eaLnBrk="1" latinLnBrk="0" hangingPunct="1">
              <a:lnSpc>
                <a:spcPct val="100000"/>
              </a:lnSpc>
              <a:spcBef>
                <a:spcPct val="0"/>
              </a:spcBef>
              <a:buNone/>
              <a:defRPr sz="32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solidFill>
                  <a:srgbClr val="FFFFFF"/>
                </a:solidFill>
              </a:rPr>
              <a:t>Modeling: FP Growth – Process</a:t>
            </a:r>
            <a:endParaRPr lang="en-US" dirty="0">
              <a:solidFill>
                <a:srgbClr val="FFFFFF"/>
              </a:solidFill>
            </a:endParaRPr>
          </a:p>
        </p:txBody>
      </p:sp>
      <p:sp>
        <p:nvSpPr>
          <p:cNvPr id="19" name="Inhaltsplatzhalter 3">
            <a:extLst>
              <a:ext uri="{FF2B5EF4-FFF2-40B4-BE49-F238E27FC236}">
                <a16:creationId xmlns:a16="http://schemas.microsoft.com/office/drawing/2014/main" id="{CC669308-1466-4704-81CD-BF7E5AF99041}"/>
              </a:ext>
            </a:extLst>
          </p:cNvPr>
          <p:cNvSpPr>
            <a:spLocks noGrp="1"/>
          </p:cNvSpPr>
          <p:nvPr>
            <p:ph idx="1"/>
          </p:nvPr>
        </p:nvSpPr>
        <p:spPr>
          <a:xfrm>
            <a:off x="4271491" y="4596992"/>
            <a:ext cx="7240909" cy="1607012"/>
          </a:xfrm>
        </p:spPr>
        <p:txBody>
          <a:bodyPr>
            <a:normAutofit/>
          </a:bodyPr>
          <a:lstStyle/>
          <a:p>
            <a:pPr>
              <a:lnSpc>
                <a:spcPct val="100000"/>
              </a:lnSpc>
            </a:pPr>
            <a:r>
              <a:rPr lang="en-US" dirty="0">
                <a:solidFill>
                  <a:srgbClr val="FFFFFF"/>
                </a:solidFill>
              </a:rPr>
              <a:t>Frequent Item Combinations</a:t>
            </a:r>
          </a:p>
          <a:p>
            <a:pPr lvl="1">
              <a:lnSpc>
                <a:spcPct val="100000"/>
              </a:lnSpc>
            </a:pPr>
            <a:r>
              <a:rPr lang="en-US" dirty="0">
                <a:solidFill>
                  <a:srgbClr val="FFFFFF"/>
                </a:solidFill>
              </a:rPr>
              <a:t>Result: „If song has feature X then it also has feature Y“</a:t>
            </a:r>
          </a:p>
          <a:p>
            <a:pPr lvl="1">
              <a:lnSpc>
                <a:spcPct val="100000"/>
              </a:lnSpc>
            </a:pPr>
            <a:r>
              <a:rPr lang="en-US" dirty="0">
                <a:solidFill>
                  <a:srgbClr val="FFFFFF"/>
                </a:solidFill>
              </a:rPr>
              <a:t>Requirement: Need to convert features from </a:t>
            </a:r>
            <a:r>
              <a:rPr lang="en-US" dirty="0" err="1">
                <a:solidFill>
                  <a:srgbClr val="FFFFFF"/>
                </a:solidFill>
              </a:rPr>
              <a:t>quantitave</a:t>
            </a:r>
            <a:r>
              <a:rPr lang="en-US" dirty="0">
                <a:solidFill>
                  <a:srgbClr val="FFFFFF"/>
                </a:solidFill>
              </a:rPr>
              <a:t> to categorial</a:t>
            </a:r>
          </a:p>
          <a:p>
            <a:pPr lvl="1">
              <a:lnSpc>
                <a:spcPct val="100000"/>
              </a:lnSpc>
            </a:pPr>
            <a:r>
              <a:rPr lang="en-US" dirty="0">
                <a:solidFill>
                  <a:srgbClr val="FFFFFF"/>
                </a:solidFill>
              </a:rPr>
              <a:t>Bias: No direct comparison between „Top Song“ &amp; „No Top Song“</a:t>
            </a:r>
          </a:p>
        </p:txBody>
      </p:sp>
    </p:spTree>
    <p:extLst>
      <p:ext uri="{BB962C8B-B14F-4D97-AF65-F5344CB8AC3E}">
        <p14:creationId xmlns:p14="http://schemas.microsoft.com/office/powerpoint/2010/main" val="163287909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6158C18-B0AD-4A23-BB2F-A981A9ADFAF7}"/>
              </a:ext>
            </a:extLst>
          </p:cNvPr>
          <p:cNvSpPr>
            <a:spLocks noGrp="1"/>
          </p:cNvSpPr>
          <p:nvPr>
            <p:ph type="title"/>
          </p:nvPr>
        </p:nvSpPr>
        <p:spPr>
          <a:xfrm>
            <a:off x="767857" y="618068"/>
            <a:ext cx="3031852" cy="5782732"/>
          </a:xfrm>
        </p:spPr>
        <p:txBody>
          <a:bodyPr vert="horz" lIns="91440" tIns="45720" rIns="91440" bIns="45720" rtlCol="0" anchor="ctr">
            <a:normAutofit/>
          </a:bodyPr>
          <a:lstStyle/>
          <a:p>
            <a:r>
              <a:rPr lang="en-US" sz="3200" dirty="0">
                <a:solidFill>
                  <a:srgbClr val="FFFFFF"/>
                </a:solidFill>
              </a:rPr>
              <a:t>Modeling:</a:t>
            </a:r>
            <a:br>
              <a:rPr lang="en-US" sz="3200" dirty="0">
                <a:solidFill>
                  <a:srgbClr val="FFFFFF"/>
                </a:solidFill>
              </a:rPr>
            </a:br>
            <a:r>
              <a:rPr lang="en-US" sz="3200" dirty="0">
                <a:solidFill>
                  <a:srgbClr val="FFFFFF"/>
                </a:solidFill>
              </a:rPr>
              <a:t>FP Growth – Imbalanced Attributes</a:t>
            </a:r>
          </a:p>
        </p:txBody>
      </p:sp>
      <p:pic>
        <p:nvPicPr>
          <p:cNvPr id="5" name="Grafik 4">
            <a:extLst>
              <a:ext uri="{FF2B5EF4-FFF2-40B4-BE49-F238E27FC236}">
                <a16:creationId xmlns:a16="http://schemas.microsoft.com/office/drawing/2014/main" id="{AF167B13-3F05-4B79-9F1F-280CBAED3759}"/>
              </a:ext>
            </a:extLst>
          </p:cNvPr>
          <p:cNvPicPr>
            <a:picLocks noChangeAspect="1"/>
          </p:cNvPicPr>
          <p:nvPr/>
        </p:nvPicPr>
        <p:blipFill>
          <a:blip r:embed="rId3"/>
          <a:stretch>
            <a:fillRect/>
          </a:stretch>
        </p:blipFill>
        <p:spPr>
          <a:xfrm>
            <a:off x="5261837" y="618067"/>
            <a:ext cx="5771295" cy="5598157"/>
          </a:xfrm>
          <a:prstGeom prst="rect">
            <a:avLst/>
          </a:prstGeom>
        </p:spPr>
      </p:pic>
    </p:spTree>
    <p:extLst>
      <p:ext uri="{BB962C8B-B14F-4D97-AF65-F5344CB8AC3E}">
        <p14:creationId xmlns:p14="http://schemas.microsoft.com/office/powerpoint/2010/main" val="338551330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18" name="Rectangle 17">
            <a:extLst>
              <a:ext uri="{FF2B5EF4-FFF2-40B4-BE49-F238E27FC236}">
                <a16:creationId xmlns:a16="http://schemas.microsoft.com/office/drawing/2014/main" id="{CCB5977A-5CE8-4D01-A784-06EA14C2A3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0F02942D-A53B-4A35-B44C-EEFD824131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375F3C53-82B4-457B-87C8-9077A906BB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5A4487F9-8FD4-4FDA-899F-4910585063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id="{ACD9B3A4-4B72-4F8E-9D87-2D150F2ADC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3883" y="4432079"/>
            <a:ext cx="11274641" cy="1968721"/>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pic>
        <p:nvPicPr>
          <p:cNvPr id="21" name="Grafik 20">
            <a:extLst>
              <a:ext uri="{FF2B5EF4-FFF2-40B4-BE49-F238E27FC236}">
                <a16:creationId xmlns:a16="http://schemas.microsoft.com/office/drawing/2014/main" id="{0484ACA7-7A78-4FB4-BC66-47EDA6CE156B}"/>
              </a:ext>
            </a:extLst>
          </p:cNvPr>
          <p:cNvPicPr>
            <a:picLocks noChangeAspect="1"/>
          </p:cNvPicPr>
          <p:nvPr/>
        </p:nvPicPr>
        <p:blipFill>
          <a:blip r:embed="rId3"/>
          <a:stretch>
            <a:fillRect/>
          </a:stretch>
        </p:blipFill>
        <p:spPr>
          <a:xfrm>
            <a:off x="447234" y="1197574"/>
            <a:ext cx="11301984" cy="1949592"/>
          </a:xfrm>
          <a:prstGeom prst="rect">
            <a:avLst/>
          </a:prstGeom>
        </p:spPr>
      </p:pic>
      <p:sp>
        <p:nvSpPr>
          <p:cNvPr id="23" name="Titel 1">
            <a:extLst>
              <a:ext uri="{FF2B5EF4-FFF2-40B4-BE49-F238E27FC236}">
                <a16:creationId xmlns:a16="http://schemas.microsoft.com/office/drawing/2014/main" id="{CDAEA04E-C5B1-42B0-AD53-9462F4D82FF5}"/>
              </a:ext>
            </a:extLst>
          </p:cNvPr>
          <p:cNvSpPr>
            <a:spLocks noGrp="1"/>
          </p:cNvSpPr>
          <p:nvPr>
            <p:ph type="title"/>
          </p:nvPr>
        </p:nvSpPr>
        <p:spPr>
          <a:xfrm>
            <a:off x="679600" y="4596992"/>
            <a:ext cx="3353432" cy="1607013"/>
          </a:xfrm>
        </p:spPr>
        <p:txBody>
          <a:bodyPr vert="horz" lIns="91440" tIns="45720" rIns="91440" bIns="45720" rtlCol="0" anchor="ctr">
            <a:normAutofit/>
          </a:bodyPr>
          <a:lstStyle/>
          <a:p>
            <a:r>
              <a:rPr lang="en-US" dirty="0">
                <a:solidFill>
                  <a:srgbClr val="FFFFFF"/>
                </a:solidFill>
              </a:rPr>
              <a:t>Modeling: FP Growth –Binning</a:t>
            </a:r>
          </a:p>
        </p:txBody>
      </p:sp>
      <p:sp>
        <p:nvSpPr>
          <p:cNvPr id="25" name="Inhaltsplatzhalter 3">
            <a:extLst>
              <a:ext uri="{FF2B5EF4-FFF2-40B4-BE49-F238E27FC236}">
                <a16:creationId xmlns:a16="http://schemas.microsoft.com/office/drawing/2014/main" id="{EC0C658E-D844-453F-A8DE-24F392668B76}"/>
              </a:ext>
            </a:extLst>
          </p:cNvPr>
          <p:cNvSpPr>
            <a:spLocks noGrp="1"/>
          </p:cNvSpPr>
          <p:nvPr>
            <p:ph idx="1"/>
          </p:nvPr>
        </p:nvSpPr>
        <p:spPr>
          <a:xfrm>
            <a:off x="4271491" y="4596992"/>
            <a:ext cx="7240909" cy="1607012"/>
          </a:xfrm>
        </p:spPr>
        <p:txBody>
          <a:bodyPr>
            <a:normAutofit/>
          </a:bodyPr>
          <a:lstStyle/>
          <a:p>
            <a:r>
              <a:rPr lang="en-US" dirty="0">
                <a:solidFill>
                  <a:srgbClr val="FFFFFF"/>
                </a:solidFill>
              </a:rPr>
              <a:t>Customized Binning</a:t>
            </a:r>
          </a:p>
          <a:p>
            <a:pPr lvl="1"/>
            <a:r>
              <a:rPr lang="en-US" dirty="0">
                <a:solidFill>
                  <a:srgbClr val="FFFFFF"/>
                </a:solidFill>
              </a:rPr>
              <a:t>Advantage: Range adapted to the scale &amp; classes directly readable</a:t>
            </a:r>
          </a:p>
          <a:p>
            <a:pPr lvl="1"/>
            <a:r>
              <a:rPr lang="en-US" dirty="0">
                <a:solidFill>
                  <a:srgbClr val="FFFFFF"/>
                </a:solidFill>
              </a:rPr>
              <a:t>Disadvantage: High manual effort – to be adjusted with every change</a:t>
            </a:r>
          </a:p>
        </p:txBody>
      </p:sp>
    </p:spTree>
    <p:extLst>
      <p:ext uri="{BB962C8B-B14F-4D97-AF65-F5344CB8AC3E}">
        <p14:creationId xmlns:p14="http://schemas.microsoft.com/office/powerpoint/2010/main" val="216955883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6158C18-B0AD-4A23-BB2F-A981A9ADFAF7}"/>
              </a:ext>
            </a:extLst>
          </p:cNvPr>
          <p:cNvSpPr>
            <a:spLocks noGrp="1"/>
          </p:cNvSpPr>
          <p:nvPr>
            <p:ph type="title"/>
          </p:nvPr>
        </p:nvSpPr>
        <p:spPr>
          <a:xfrm>
            <a:off x="767857" y="611892"/>
            <a:ext cx="3031852" cy="5788908"/>
          </a:xfrm>
        </p:spPr>
        <p:txBody>
          <a:bodyPr vert="horz" lIns="91440" tIns="45720" rIns="91440" bIns="45720" rtlCol="0" anchor="ctr">
            <a:normAutofit/>
          </a:bodyPr>
          <a:lstStyle/>
          <a:p>
            <a:r>
              <a:rPr lang="en-US" sz="3200" dirty="0">
                <a:solidFill>
                  <a:srgbClr val="FFFFFF"/>
                </a:solidFill>
              </a:rPr>
              <a:t>Modeling: </a:t>
            </a:r>
            <a:br>
              <a:rPr lang="en-US" sz="3200" dirty="0">
                <a:solidFill>
                  <a:srgbClr val="FFFFFF"/>
                </a:solidFill>
              </a:rPr>
            </a:br>
            <a:r>
              <a:rPr lang="en-US" sz="3200" dirty="0">
                <a:solidFill>
                  <a:srgbClr val="FFFFFF"/>
                </a:solidFill>
              </a:rPr>
              <a:t>FP Growth – Binning Result</a:t>
            </a:r>
          </a:p>
        </p:txBody>
      </p:sp>
      <p:pic>
        <p:nvPicPr>
          <p:cNvPr id="3" name="Grafik 2">
            <a:extLst>
              <a:ext uri="{FF2B5EF4-FFF2-40B4-BE49-F238E27FC236}">
                <a16:creationId xmlns:a16="http://schemas.microsoft.com/office/drawing/2014/main" id="{DE7060CB-E329-40CA-9E86-74AFA2E2C37B}"/>
              </a:ext>
            </a:extLst>
          </p:cNvPr>
          <p:cNvPicPr>
            <a:picLocks noChangeAspect="1"/>
          </p:cNvPicPr>
          <p:nvPr/>
        </p:nvPicPr>
        <p:blipFill rotWithShape="1">
          <a:blip r:embed="rId2"/>
          <a:srcRect l="7577" t="3811"/>
          <a:stretch/>
        </p:blipFill>
        <p:spPr>
          <a:xfrm>
            <a:off x="4765053" y="1093775"/>
            <a:ext cx="6764864" cy="4646741"/>
          </a:xfrm>
          <a:prstGeom prst="rect">
            <a:avLst/>
          </a:prstGeom>
        </p:spPr>
      </p:pic>
    </p:spTree>
    <p:extLst>
      <p:ext uri="{BB962C8B-B14F-4D97-AF65-F5344CB8AC3E}">
        <p14:creationId xmlns:p14="http://schemas.microsoft.com/office/powerpoint/2010/main" val="415186393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18" name="Rectangle 17">
            <a:extLst>
              <a:ext uri="{FF2B5EF4-FFF2-40B4-BE49-F238E27FC236}">
                <a16:creationId xmlns:a16="http://schemas.microsoft.com/office/drawing/2014/main" id="{CCB5977A-5CE8-4D01-A784-06EA14C2A3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0F02942D-A53B-4A35-B44C-EEFD824131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375F3C53-82B4-457B-87C8-9077A906BB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5A4487F9-8FD4-4FDA-899F-4910585063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id="{ACD9B3A4-4B72-4F8E-9D87-2D150F2ADC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3883" y="4432079"/>
            <a:ext cx="11274641" cy="1968721"/>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el 1">
            <a:extLst>
              <a:ext uri="{FF2B5EF4-FFF2-40B4-BE49-F238E27FC236}">
                <a16:creationId xmlns:a16="http://schemas.microsoft.com/office/drawing/2014/main" id="{06158C18-B0AD-4A23-BB2F-A981A9ADFAF7}"/>
              </a:ext>
            </a:extLst>
          </p:cNvPr>
          <p:cNvSpPr>
            <a:spLocks noGrp="1"/>
          </p:cNvSpPr>
          <p:nvPr>
            <p:ph type="title"/>
          </p:nvPr>
        </p:nvSpPr>
        <p:spPr>
          <a:xfrm>
            <a:off x="581191" y="4610099"/>
            <a:ext cx="10993549" cy="1066801"/>
          </a:xfrm>
        </p:spPr>
        <p:txBody>
          <a:bodyPr vert="horz" lIns="91440" tIns="45720" rIns="91440" bIns="45720" rtlCol="0" anchor="b">
            <a:normAutofit/>
          </a:bodyPr>
          <a:lstStyle/>
          <a:p>
            <a:r>
              <a:rPr lang="en-US" sz="4000" dirty="0">
                <a:solidFill>
                  <a:srgbClr val="FFFFFF"/>
                </a:solidFill>
              </a:rPr>
              <a:t>Modeling: FP Growth – Result “TRUE”</a:t>
            </a:r>
          </a:p>
        </p:txBody>
      </p:sp>
      <p:pic>
        <p:nvPicPr>
          <p:cNvPr id="13" name="Grafik 12">
            <a:extLst>
              <a:ext uri="{FF2B5EF4-FFF2-40B4-BE49-F238E27FC236}">
                <a16:creationId xmlns:a16="http://schemas.microsoft.com/office/drawing/2014/main" id="{19C9249E-99F9-43E5-88FE-1D4B95E78DED}"/>
              </a:ext>
            </a:extLst>
          </p:cNvPr>
          <p:cNvPicPr>
            <a:picLocks noChangeAspect="1"/>
          </p:cNvPicPr>
          <p:nvPr/>
        </p:nvPicPr>
        <p:blipFill>
          <a:blip r:embed="rId3"/>
          <a:stretch>
            <a:fillRect/>
          </a:stretch>
        </p:blipFill>
        <p:spPr>
          <a:xfrm>
            <a:off x="443883" y="669048"/>
            <a:ext cx="11301984" cy="3305831"/>
          </a:xfrm>
          <a:prstGeom prst="rect">
            <a:avLst/>
          </a:prstGeom>
        </p:spPr>
      </p:pic>
    </p:spTree>
    <p:extLst>
      <p:ext uri="{BB962C8B-B14F-4D97-AF65-F5344CB8AC3E}">
        <p14:creationId xmlns:p14="http://schemas.microsoft.com/office/powerpoint/2010/main" val="59009513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18" name="Rectangle 17">
            <a:extLst>
              <a:ext uri="{FF2B5EF4-FFF2-40B4-BE49-F238E27FC236}">
                <a16:creationId xmlns:a16="http://schemas.microsoft.com/office/drawing/2014/main" id="{CCB5977A-5CE8-4D01-A784-06EA14C2A3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0F02942D-A53B-4A35-B44C-EEFD824131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375F3C53-82B4-457B-87C8-9077A906BB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5A4487F9-8FD4-4FDA-899F-4910585063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5" name="Grafik 4">
            <a:extLst>
              <a:ext uri="{FF2B5EF4-FFF2-40B4-BE49-F238E27FC236}">
                <a16:creationId xmlns:a16="http://schemas.microsoft.com/office/drawing/2014/main" id="{80C06490-0935-4FA9-A5F8-7C52BDAB5A63}"/>
              </a:ext>
            </a:extLst>
          </p:cNvPr>
          <p:cNvPicPr>
            <a:picLocks noChangeAspect="1"/>
          </p:cNvPicPr>
          <p:nvPr/>
        </p:nvPicPr>
        <p:blipFill>
          <a:blip r:embed="rId3"/>
          <a:stretch>
            <a:fillRect/>
          </a:stretch>
        </p:blipFill>
        <p:spPr>
          <a:xfrm>
            <a:off x="443883" y="647022"/>
            <a:ext cx="11280870" cy="3327857"/>
          </a:xfrm>
          <a:prstGeom prst="rect">
            <a:avLst/>
          </a:prstGeom>
        </p:spPr>
      </p:pic>
      <p:sp>
        <p:nvSpPr>
          <p:cNvPr id="26" name="Rectangle 25">
            <a:extLst>
              <a:ext uri="{FF2B5EF4-FFF2-40B4-BE49-F238E27FC236}">
                <a16:creationId xmlns:a16="http://schemas.microsoft.com/office/drawing/2014/main" id="{ACD9B3A4-4B72-4F8E-9D87-2D150F2ADC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3883" y="4432079"/>
            <a:ext cx="11274641" cy="1968721"/>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el 1">
            <a:extLst>
              <a:ext uri="{FF2B5EF4-FFF2-40B4-BE49-F238E27FC236}">
                <a16:creationId xmlns:a16="http://schemas.microsoft.com/office/drawing/2014/main" id="{06158C18-B0AD-4A23-BB2F-A981A9ADFAF7}"/>
              </a:ext>
            </a:extLst>
          </p:cNvPr>
          <p:cNvSpPr>
            <a:spLocks noGrp="1"/>
          </p:cNvSpPr>
          <p:nvPr>
            <p:ph type="title"/>
          </p:nvPr>
        </p:nvSpPr>
        <p:spPr>
          <a:xfrm>
            <a:off x="581191" y="4610099"/>
            <a:ext cx="10993549" cy="1066801"/>
          </a:xfrm>
        </p:spPr>
        <p:txBody>
          <a:bodyPr vert="horz" lIns="91440" tIns="45720" rIns="91440" bIns="45720" rtlCol="0" anchor="b">
            <a:normAutofit/>
          </a:bodyPr>
          <a:lstStyle/>
          <a:p>
            <a:r>
              <a:rPr lang="en-US" sz="4000" dirty="0">
                <a:solidFill>
                  <a:srgbClr val="FFFFFF"/>
                </a:solidFill>
              </a:rPr>
              <a:t>Modeling: FP Growth – Result “FALSE”</a:t>
            </a:r>
          </a:p>
        </p:txBody>
      </p:sp>
    </p:spTree>
    <p:extLst>
      <p:ext uri="{BB962C8B-B14F-4D97-AF65-F5344CB8AC3E}">
        <p14:creationId xmlns:p14="http://schemas.microsoft.com/office/powerpoint/2010/main" val="40609029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elle 4">
            <a:extLst>
              <a:ext uri="{FF2B5EF4-FFF2-40B4-BE49-F238E27FC236}">
                <a16:creationId xmlns:a16="http://schemas.microsoft.com/office/drawing/2014/main" id="{2BA84A5D-F0C2-B7BC-D604-FC58272F05D6}"/>
              </a:ext>
            </a:extLst>
          </p:cNvPr>
          <p:cNvGraphicFramePr>
            <a:graphicFrameLocks noGrp="1"/>
          </p:cNvGraphicFramePr>
          <p:nvPr>
            <p:extLst>
              <p:ext uri="{D42A27DB-BD31-4B8C-83A1-F6EECF244321}">
                <p14:modId xmlns:p14="http://schemas.microsoft.com/office/powerpoint/2010/main" val="2093614859"/>
              </p:ext>
            </p:extLst>
          </p:nvPr>
        </p:nvGraphicFramePr>
        <p:xfrm>
          <a:off x="638619" y="1074010"/>
          <a:ext cx="11223867" cy="5120640"/>
        </p:xfrm>
        <a:graphic>
          <a:graphicData uri="http://schemas.openxmlformats.org/drawingml/2006/table">
            <a:tbl>
              <a:tblPr firstRow="1" bandRow="1">
                <a:tableStyleId>{5C22544A-7EE6-4342-B048-85BDC9FD1C3A}</a:tableStyleId>
              </a:tblPr>
              <a:tblGrid>
                <a:gridCol w="4122851">
                  <a:extLst>
                    <a:ext uri="{9D8B030D-6E8A-4147-A177-3AD203B41FA5}">
                      <a16:colId xmlns:a16="http://schemas.microsoft.com/office/drawing/2014/main" val="238196901"/>
                    </a:ext>
                  </a:extLst>
                </a:gridCol>
                <a:gridCol w="7101016">
                  <a:extLst>
                    <a:ext uri="{9D8B030D-6E8A-4147-A177-3AD203B41FA5}">
                      <a16:colId xmlns:a16="http://schemas.microsoft.com/office/drawing/2014/main" val="4178796869"/>
                    </a:ext>
                  </a:extLst>
                </a:gridCol>
              </a:tblGrid>
              <a:tr h="556764">
                <a:tc>
                  <a:txBody>
                    <a:bodyPr/>
                    <a:lstStyle/>
                    <a:p>
                      <a:r>
                        <a:rPr lang="en-US" sz="2800" noProof="0" dirty="0"/>
                        <a:t>NAME</a:t>
                      </a:r>
                    </a:p>
                  </a:txBody>
                  <a:tcPr marL="167640" marR="167640" marT="83820" marB="83820"/>
                </a:tc>
                <a:tc>
                  <a:txBody>
                    <a:bodyPr/>
                    <a:lstStyle/>
                    <a:p>
                      <a:r>
                        <a:rPr lang="en-US" sz="2800" noProof="0" dirty="0"/>
                        <a:t>Description</a:t>
                      </a:r>
                    </a:p>
                  </a:txBody>
                  <a:tcPr marL="167640" marR="167640" marT="83820" marB="83820"/>
                </a:tc>
                <a:extLst>
                  <a:ext uri="{0D108BD9-81ED-4DB2-BD59-A6C34878D82A}">
                    <a16:rowId xmlns:a16="http://schemas.microsoft.com/office/drawing/2014/main" val="1551240089"/>
                  </a:ext>
                </a:extLst>
              </a:tr>
              <a:tr h="0">
                <a:tc>
                  <a:txBody>
                    <a:bodyPr/>
                    <a:lstStyle/>
                    <a:p>
                      <a:r>
                        <a:rPr lang="de-DE" sz="1600" dirty="0" err="1"/>
                        <a:t>Popularity</a:t>
                      </a:r>
                      <a:endParaRPr lang="en-US" sz="1600" noProof="0" dirty="0"/>
                    </a:p>
                  </a:txBody>
                  <a:tcPr marL="167640" marR="167640" marT="83820" marB="83820" anchor="ctr"/>
                </a:tc>
                <a:tc>
                  <a:txBody>
                    <a:bodyPr/>
                    <a:lstStyle/>
                    <a:p>
                      <a:r>
                        <a:rPr lang="en-US" sz="1600" noProof="0"/>
                        <a:t>Measurement: Derived from absolute &amp; recent number of streams</a:t>
                      </a:r>
                      <a:endParaRPr lang="en-US" sz="1600" noProof="0" dirty="0"/>
                    </a:p>
                  </a:txBody>
                  <a:tcPr marL="167640" marR="167640" marT="83820" marB="83820" anchor="ctr"/>
                </a:tc>
                <a:extLst>
                  <a:ext uri="{0D108BD9-81ED-4DB2-BD59-A6C34878D82A}">
                    <a16:rowId xmlns:a16="http://schemas.microsoft.com/office/drawing/2014/main" val="2333175254"/>
                  </a:ext>
                </a:extLst>
              </a:tr>
              <a:tr h="0">
                <a:tc>
                  <a:txBody>
                    <a:bodyPr/>
                    <a:lstStyle/>
                    <a:p>
                      <a:r>
                        <a:rPr lang="de-DE" sz="1600" dirty="0" err="1"/>
                        <a:t>Energy</a:t>
                      </a:r>
                      <a:endParaRPr lang="en-US" sz="1600" noProof="0" dirty="0"/>
                    </a:p>
                  </a:txBody>
                  <a:tcPr marL="167640" marR="167640" marT="83820" marB="83820"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noProof="0" dirty="0"/>
                        <a:t>Liveliness of the song</a:t>
                      </a:r>
                    </a:p>
                  </a:txBody>
                  <a:tcPr marL="167640" marR="167640" marT="83820" marB="83820" anchor="ctr"/>
                </a:tc>
                <a:extLst>
                  <a:ext uri="{0D108BD9-81ED-4DB2-BD59-A6C34878D82A}">
                    <a16:rowId xmlns:a16="http://schemas.microsoft.com/office/drawing/2014/main" val="3422675867"/>
                  </a:ext>
                </a:extLst>
              </a:tr>
              <a:tr h="0">
                <a:tc>
                  <a:txBody>
                    <a:bodyPr/>
                    <a:lstStyle/>
                    <a:p>
                      <a:r>
                        <a:rPr lang="de-DE" sz="1600" dirty="0" err="1"/>
                        <a:t>Loudness</a:t>
                      </a:r>
                      <a:endParaRPr lang="en-US" sz="1600" noProof="0" dirty="0"/>
                    </a:p>
                  </a:txBody>
                  <a:tcPr marL="167640" marR="167640" marT="83820" marB="83820"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noProof="0"/>
                        <a:t>Derived from decibel measurements of the song</a:t>
                      </a:r>
                      <a:endParaRPr lang="en-US" sz="1600" noProof="0" dirty="0"/>
                    </a:p>
                  </a:txBody>
                  <a:tcPr marL="167640" marR="167640" marT="83820" marB="83820" anchor="ctr"/>
                </a:tc>
                <a:extLst>
                  <a:ext uri="{0D108BD9-81ED-4DB2-BD59-A6C34878D82A}">
                    <a16:rowId xmlns:a16="http://schemas.microsoft.com/office/drawing/2014/main" val="4292982442"/>
                  </a:ext>
                </a:extLst>
              </a:tr>
              <a:tr h="0">
                <a:tc>
                  <a:txBody>
                    <a:bodyPr/>
                    <a:lstStyle/>
                    <a:p>
                      <a:r>
                        <a:rPr lang="de-DE" sz="1600"/>
                        <a:t>Liveness</a:t>
                      </a:r>
                      <a:endParaRPr lang="en-US" sz="1600" noProof="0" dirty="0"/>
                    </a:p>
                  </a:txBody>
                  <a:tcPr marL="167640" marR="167640" marT="83820" marB="83820" anchor="ctr"/>
                </a:tc>
                <a:tc>
                  <a:txBody>
                    <a:bodyPr/>
                    <a:lstStyle/>
                    <a:p>
                      <a:r>
                        <a:rPr lang="en-US" sz="1600"/>
                        <a:t>Degree to which the song sounds like it was record live vs. studio produced</a:t>
                      </a:r>
                      <a:endParaRPr lang="en-US" sz="1600" noProof="0" dirty="0"/>
                    </a:p>
                  </a:txBody>
                  <a:tcPr marL="167640" marR="167640" marT="83820" marB="83820" anchor="ctr"/>
                </a:tc>
                <a:extLst>
                  <a:ext uri="{0D108BD9-81ED-4DB2-BD59-A6C34878D82A}">
                    <a16:rowId xmlns:a16="http://schemas.microsoft.com/office/drawing/2014/main" val="2853136905"/>
                  </a:ext>
                </a:extLst>
              </a:tr>
              <a:tr h="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de-DE" sz="1600"/>
                        <a:t>Danceability</a:t>
                      </a:r>
                      <a:endParaRPr lang="en-US" sz="1600" noProof="0" dirty="0"/>
                    </a:p>
                  </a:txBody>
                  <a:tcPr marL="167640" marR="167640" marT="83820" marB="83820" anchor="ctr"/>
                </a:tc>
                <a:tc>
                  <a:txBody>
                    <a:bodyPr/>
                    <a:lstStyle/>
                    <a:p>
                      <a:r>
                        <a:rPr lang="en-US" sz="1600"/>
                        <a:t>Measurement of h</a:t>
                      </a:r>
                      <a:r>
                        <a:rPr lang="en-US" sz="1600" noProof="0"/>
                        <a:t>ow easy it is to dance to the song</a:t>
                      </a:r>
                      <a:endParaRPr lang="en-US" sz="1600" noProof="0" dirty="0"/>
                    </a:p>
                  </a:txBody>
                  <a:tcPr marL="167640" marR="167640" marT="83820" marB="83820" anchor="ctr"/>
                </a:tc>
                <a:extLst>
                  <a:ext uri="{0D108BD9-81ED-4DB2-BD59-A6C34878D82A}">
                    <a16:rowId xmlns:a16="http://schemas.microsoft.com/office/drawing/2014/main" val="1272218878"/>
                  </a:ext>
                </a:extLst>
              </a:tr>
              <a:tr h="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de-DE" sz="1600"/>
                        <a:t>Speechiness</a:t>
                      </a:r>
                      <a:endParaRPr lang="en-US" sz="1600" noProof="0" dirty="0"/>
                    </a:p>
                  </a:txBody>
                  <a:tcPr marL="167640" marR="167640" marT="83820" marB="83820"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a:t>Measurement of words spoken</a:t>
                      </a:r>
                      <a:endParaRPr lang="en-US" sz="1600" noProof="0" dirty="0"/>
                    </a:p>
                  </a:txBody>
                  <a:tcPr marL="167640" marR="167640" marT="83820" marB="83820" anchor="ctr"/>
                </a:tc>
                <a:extLst>
                  <a:ext uri="{0D108BD9-81ED-4DB2-BD59-A6C34878D82A}">
                    <a16:rowId xmlns:a16="http://schemas.microsoft.com/office/drawing/2014/main" val="4244330832"/>
                  </a:ext>
                </a:extLst>
              </a:tr>
              <a:tr h="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de-DE" sz="1600"/>
                        <a:t>Instrumentalness</a:t>
                      </a:r>
                      <a:endParaRPr lang="en-US" sz="1600" noProof="0" dirty="0"/>
                    </a:p>
                  </a:txBody>
                  <a:tcPr marL="167640" marR="167640" marT="83820" marB="83820"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a:t>Measurement of instrumental sounds within the song</a:t>
                      </a:r>
                      <a:endParaRPr lang="en-US" sz="1600" noProof="0" dirty="0"/>
                    </a:p>
                  </a:txBody>
                  <a:tcPr marL="167640" marR="167640" marT="83820" marB="83820" anchor="ctr"/>
                </a:tc>
                <a:extLst>
                  <a:ext uri="{0D108BD9-81ED-4DB2-BD59-A6C34878D82A}">
                    <a16:rowId xmlns:a16="http://schemas.microsoft.com/office/drawing/2014/main" val="2582008387"/>
                  </a:ext>
                </a:extLst>
              </a:tr>
              <a:tr h="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de-DE" sz="1600"/>
                        <a:t>Valence</a:t>
                      </a:r>
                      <a:endParaRPr lang="en-US" sz="1600" noProof="0" dirty="0"/>
                    </a:p>
                  </a:txBody>
                  <a:tcPr marL="167640" marR="167640" marT="83820" marB="83820"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a:t>Measurement of the positivity of the song</a:t>
                      </a:r>
                      <a:endParaRPr lang="en-US" sz="1600" noProof="0" dirty="0"/>
                    </a:p>
                  </a:txBody>
                  <a:tcPr marL="167640" marR="167640" marT="83820" marB="83820" anchor="ctr"/>
                </a:tc>
                <a:extLst>
                  <a:ext uri="{0D108BD9-81ED-4DB2-BD59-A6C34878D82A}">
                    <a16:rowId xmlns:a16="http://schemas.microsoft.com/office/drawing/2014/main" val="3781919701"/>
                  </a:ext>
                </a:extLst>
              </a:tr>
              <a:tr h="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noProof="0"/>
                        <a:t>Mode</a:t>
                      </a:r>
                      <a:endParaRPr lang="en-US" sz="1600" noProof="0" dirty="0"/>
                    </a:p>
                  </a:txBody>
                  <a:tcPr marL="167640" marR="167640" marT="83820" marB="83820"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noProof="0"/>
                        <a:t>Indication of modality (major or minor)</a:t>
                      </a:r>
                      <a:endParaRPr lang="en-US" sz="1600" noProof="0" dirty="0"/>
                    </a:p>
                  </a:txBody>
                  <a:tcPr marL="167640" marR="167640" marT="83820" marB="83820" anchor="ctr"/>
                </a:tc>
                <a:extLst>
                  <a:ext uri="{0D108BD9-81ED-4DB2-BD59-A6C34878D82A}">
                    <a16:rowId xmlns:a16="http://schemas.microsoft.com/office/drawing/2014/main" val="3221993947"/>
                  </a:ext>
                </a:extLst>
              </a:tr>
              <a:tr h="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noProof="0"/>
                        <a:t>Excplicit</a:t>
                      </a:r>
                      <a:endParaRPr lang="en-US" sz="1600" noProof="0" dirty="0"/>
                    </a:p>
                  </a:txBody>
                  <a:tcPr marL="167640" marR="167640" marT="83820" marB="83820"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noProof="0"/>
                        <a:t>Indication whether the song contains swear words (yes or no)</a:t>
                      </a:r>
                      <a:endParaRPr lang="en-US" sz="1600" noProof="0" dirty="0"/>
                    </a:p>
                  </a:txBody>
                  <a:tcPr marL="167640" marR="167640" marT="83820" marB="83820" anchor="ctr"/>
                </a:tc>
                <a:extLst>
                  <a:ext uri="{0D108BD9-81ED-4DB2-BD59-A6C34878D82A}">
                    <a16:rowId xmlns:a16="http://schemas.microsoft.com/office/drawing/2014/main" val="2034841478"/>
                  </a:ext>
                </a:extLst>
              </a:tr>
              <a:tr h="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noProof="0"/>
                        <a:t>Key</a:t>
                      </a:r>
                      <a:endParaRPr lang="en-US" sz="1600" noProof="0" dirty="0"/>
                    </a:p>
                  </a:txBody>
                  <a:tcPr marL="167640" marR="167640" marT="83820" marB="83820"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noProof="0" dirty="0"/>
                        <a:t>Standard pitch class notation (C to H)</a:t>
                      </a:r>
                    </a:p>
                  </a:txBody>
                  <a:tcPr marL="167640" marR="167640" marT="83820" marB="83820" anchor="ctr"/>
                </a:tc>
                <a:extLst>
                  <a:ext uri="{0D108BD9-81ED-4DB2-BD59-A6C34878D82A}">
                    <a16:rowId xmlns:a16="http://schemas.microsoft.com/office/drawing/2014/main" val="2897682280"/>
                  </a:ext>
                </a:extLst>
              </a:tr>
            </a:tbl>
          </a:graphicData>
        </a:graphic>
      </p:graphicFrame>
    </p:spTree>
    <p:extLst>
      <p:ext uri="{BB962C8B-B14F-4D97-AF65-F5344CB8AC3E}">
        <p14:creationId xmlns:p14="http://schemas.microsoft.com/office/powerpoint/2010/main" val="30431443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E019540-1104-4B12-9F83-45F586741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C47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91734780-A7B5-43E7-D08E-4FE31BE1AA6F}"/>
              </a:ext>
            </a:extLst>
          </p:cNvPr>
          <p:cNvSpPr>
            <a:spLocks noGrp="1"/>
          </p:cNvSpPr>
          <p:nvPr>
            <p:ph type="ctrTitle"/>
          </p:nvPr>
        </p:nvSpPr>
        <p:spPr>
          <a:xfrm>
            <a:off x="783771" y="1066800"/>
            <a:ext cx="5727760" cy="4724400"/>
          </a:xfrm>
        </p:spPr>
        <p:txBody>
          <a:bodyPr anchor="ctr">
            <a:normAutofit/>
          </a:bodyPr>
          <a:lstStyle/>
          <a:p>
            <a:pPr algn="r"/>
            <a:r>
              <a:rPr lang="de-DE" sz="6600" dirty="0">
                <a:solidFill>
                  <a:srgbClr val="FFFFFF">
                    <a:alpha val="90000"/>
                  </a:srgbClr>
                </a:solidFill>
              </a:rPr>
              <a:t>Region Analysis</a:t>
            </a:r>
          </a:p>
        </p:txBody>
      </p:sp>
      <p:sp>
        <p:nvSpPr>
          <p:cNvPr id="10" name="Rectangle 9">
            <a:extLst>
              <a:ext uri="{FF2B5EF4-FFF2-40B4-BE49-F238E27FC236}">
                <a16:creationId xmlns:a16="http://schemas.microsoft.com/office/drawing/2014/main" id="{3580CFD6-E44A-486A-9E73-D8D948F78A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5171433" y="3396996"/>
            <a:ext cx="3703320" cy="6400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971828253"/>
      </p:ext>
    </p:extLst>
  </p:cSld>
  <p:clrMapOvr>
    <a:overrideClrMapping bg1="dk1" tx1="lt1" bg2="dk2" tx2="lt2" accent1="accent1" accent2="accent2" accent3="accent3" accent4="accent4" accent5="accent5" accent6="accent6" hlink="hlink" folHlink="folHlink"/>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6158C18-B0AD-4A23-BB2F-A981A9ADFAF7}"/>
              </a:ext>
            </a:extLst>
          </p:cNvPr>
          <p:cNvSpPr>
            <a:spLocks noGrp="1"/>
          </p:cNvSpPr>
          <p:nvPr>
            <p:ph type="title"/>
          </p:nvPr>
        </p:nvSpPr>
        <p:spPr>
          <a:xfrm>
            <a:off x="767857" y="611892"/>
            <a:ext cx="3031852" cy="5809534"/>
          </a:xfrm>
        </p:spPr>
        <p:txBody>
          <a:bodyPr vert="horz" lIns="91440" tIns="45720" rIns="91440" bIns="45720" rtlCol="0" anchor="ctr">
            <a:normAutofit/>
          </a:bodyPr>
          <a:lstStyle/>
          <a:p>
            <a:r>
              <a:rPr lang="en-US" sz="3200" dirty="0">
                <a:solidFill>
                  <a:srgbClr val="FFFFFF"/>
                </a:solidFill>
              </a:rPr>
              <a:t>Modeling: REGION</a:t>
            </a:r>
            <a:br>
              <a:rPr lang="en-US" sz="3200" dirty="0">
                <a:solidFill>
                  <a:srgbClr val="FFFFFF"/>
                </a:solidFill>
              </a:rPr>
            </a:br>
            <a:r>
              <a:rPr lang="en-US" sz="3200" dirty="0">
                <a:solidFill>
                  <a:srgbClr val="FFFFFF"/>
                </a:solidFill>
              </a:rPr>
              <a:t>– </a:t>
            </a:r>
            <a:br>
              <a:rPr lang="en-US" sz="3200" dirty="0">
                <a:solidFill>
                  <a:srgbClr val="FFFFFF"/>
                </a:solidFill>
              </a:rPr>
            </a:br>
            <a:r>
              <a:rPr lang="en-US" sz="3200" dirty="0">
                <a:solidFill>
                  <a:srgbClr val="FFFFFF"/>
                </a:solidFill>
              </a:rPr>
              <a:t>DATA sets</a:t>
            </a:r>
          </a:p>
        </p:txBody>
      </p:sp>
      <p:sp>
        <p:nvSpPr>
          <p:cNvPr id="3" name="Inhaltsplatzhalter 2">
            <a:extLst>
              <a:ext uri="{FF2B5EF4-FFF2-40B4-BE49-F238E27FC236}">
                <a16:creationId xmlns:a16="http://schemas.microsoft.com/office/drawing/2014/main" id="{2DA8B074-FA50-4B10-BEE7-9D7900B7DC23}"/>
              </a:ext>
            </a:extLst>
          </p:cNvPr>
          <p:cNvSpPr>
            <a:spLocks noGrp="1"/>
          </p:cNvSpPr>
          <p:nvPr>
            <p:ph idx="1"/>
          </p:nvPr>
        </p:nvSpPr>
        <p:spPr/>
        <p:txBody>
          <a:bodyPr/>
          <a:lstStyle/>
          <a:p>
            <a:endParaRPr lang="de-DE"/>
          </a:p>
        </p:txBody>
      </p:sp>
      <p:pic>
        <p:nvPicPr>
          <p:cNvPr id="5" name="Grafik 4">
            <a:extLst>
              <a:ext uri="{FF2B5EF4-FFF2-40B4-BE49-F238E27FC236}">
                <a16:creationId xmlns:a16="http://schemas.microsoft.com/office/drawing/2014/main" id="{D95BFC30-87E3-4BE0-BD4F-7722F3DB9FEA}"/>
              </a:ext>
            </a:extLst>
          </p:cNvPr>
          <p:cNvPicPr>
            <a:picLocks noChangeAspect="1"/>
          </p:cNvPicPr>
          <p:nvPr/>
        </p:nvPicPr>
        <p:blipFill rotWithShape="1">
          <a:blip r:embed="rId3"/>
          <a:srcRect l="12378" t="3640" b="6380"/>
          <a:stretch/>
        </p:blipFill>
        <p:spPr>
          <a:xfrm>
            <a:off x="4765053" y="942309"/>
            <a:ext cx="6764864" cy="4949673"/>
          </a:xfrm>
          <a:prstGeom prst="rect">
            <a:avLst/>
          </a:prstGeom>
        </p:spPr>
      </p:pic>
    </p:spTree>
    <p:extLst>
      <p:ext uri="{BB962C8B-B14F-4D97-AF65-F5344CB8AC3E}">
        <p14:creationId xmlns:p14="http://schemas.microsoft.com/office/powerpoint/2010/main" val="76809691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6158C18-B0AD-4A23-BB2F-A981A9ADFAF7}"/>
              </a:ext>
            </a:extLst>
          </p:cNvPr>
          <p:cNvSpPr>
            <a:spLocks noGrp="1"/>
          </p:cNvSpPr>
          <p:nvPr>
            <p:ph type="title"/>
          </p:nvPr>
        </p:nvSpPr>
        <p:spPr>
          <a:xfrm>
            <a:off x="767857" y="598141"/>
            <a:ext cx="3031852" cy="5816409"/>
          </a:xfrm>
        </p:spPr>
        <p:txBody>
          <a:bodyPr vert="horz" lIns="91440" tIns="45720" rIns="91440" bIns="45720" rtlCol="0" anchor="ctr">
            <a:normAutofit/>
          </a:bodyPr>
          <a:lstStyle/>
          <a:p>
            <a:r>
              <a:rPr lang="en-US" sz="3200" dirty="0"/>
              <a:t>Modeling: REGION</a:t>
            </a:r>
            <a:br>
              <a:rPr lang="en-US" sz="3200" dirty="0"/>
            </a:br>
            <a:r>
              <a:rPr lang="en-US" sz="3200" dirty="0"/>
              <a:t>– </a:t>
            </a:r>
            <a:br>
              <a:rPr lang="en-US" sz="3200" dirty="0"/>
            </a:br>
            <a:r>
              <a:rPr lang="en-US" sz="3200" dirty="0"/>
              <a:t>Process General</a:t>
            </a:r>
          </a:p>
        </p:txBody>
      </p:sp>
      <p:sp>
        <p:nvSpPr>
          <p:cNvPr id="3" name="Inhaltsplatzhalter 2">
            <a:extLst>
              <a:ext uri="{FF2B5EF4-FFF2-40B4-BE49-F238E27FC236}">
                <a16:creationId xmlns:a16="http://schemas.microsoft.com/office/drawing/2014/main" id="{C1054FCE-4A6E-48EF-B249-2ED6F0AD0AA4}"/>
              </a:ext>
            </a:extLst>
          </p:cNvPr>
          <p:cNvSpPr>
            <a:spLocks noGrp="1"/>
          </p:cNvSpPr>
          <p:nvPr>
            <p:ph idx="1"/>
          </p:nvPr>
        </p:nvSpPr>
        <p:spPr/>
        <p:txBody>
          <a:bodyPr/>
          <a:lstStyle/>
          <a:p>
            <a:endParaRPr lang="de-DE"/>
          </a:p>
        </p:txBody>
      </p:sp>
      <p:pic>
        <p:nvPicPr>
          <p:cNvPr id="4" name="Grafik 3">
            <a:extLst>
              <a:ext uri="{FF2B5EF4-FFF2-40B4-BE49-F238E27FC236}">
                <a16:creationId xmlns:a16="http://schemas.microsoft.com/office/drawing/2014/main" id="{3ECBF7FF-C91F-4575-B94F-4823C870818D}"/>
              </a:ext>
            </a:extLst>
          </p:cNvPr>
          <p:cNvPicPr>
            <a:picLocks noChangeAspect="1"/>
          </p:cNvPicPr>
          <p:nvPr/>
        </p:nvPicPr>
        <p:blipFill>
          <a:blip r:embed="rId2"/>
          <a:stretch>
            <a:fillRect/>
          </a:stretch>
        </p:blipFill>
        <p:spPr>
          <a:xfrm>
            <a:off x="4765053" y="863410"/>
            <a:ext cx="6764864" cy="5107471"/>
          </a:xfrm>
          <a:prstGeom prst="rect">
            <a:avLst/>
          </a:prstGeom>
        </p:spPr>
      </p:pic>
    </p:spTree>
    <p:extLst>
      <p:ext uri="{BB962C8B-B14F-4D97-AF65-F5344CB8AC3E}">
        <p14:creationId xmlns:p14="http://schemas.microsoft.com/office/powerpoint/2010/main" val="177545798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18" name="Rectangle 17">
            <a:extLst>
              <a:ext uri="{FF2B5EF4-FFF2-40B4-BE49-F238E27FC236}">
                <a16:creationId xmlns:a16="http://schemas.microsoft.com/office/drawing/2014/main" id="{CCB5977A-5CE8-4D01-A784-06EA14C2A3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0F02942D-A53B-4A35-B44C-EEFD824131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375F3C53-82B4-457B-87C8-9077A906BB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5A4487F9-8FD4-4FDA-899F-4910585063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id="{ACD9B3A4-4B72-4F8E-9D87-2D150F2ADC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3883" y="4432079"/>
            <a:ext cx="11274641" cy="1968721"/>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pic>
        <p:nvPicPr>
          <p:cNvPr id="13" name="Grafik 12">
            <a:extLst>
              <a:ext uri="{FF2B5EF4-FFF2-40B4-BE49-F238E27FC236}">
                <a16:creationId xmlns:a16="http://schemas.microsoft.com/office/drawing/2014/main" id="{151A9D88-0678-40BB-BC68-97CC627B951B}"/>
              </a:ext>
            </a:extLst>
          </p:cNvPr>
          <p:cNvPicPr>
            <a:picLocks noChangeAspect="1"/>
          </p:cNvPicPr>
          <p:nvPr/>
        </p:nvPicPr>
        <p:blipFill>
          <a:blip r:embed="rId3"/>
          <a:stretch>
            <a:fillRect/>
          </a:stretch>
        </p:blipFill>
        <p:spPr>
          <a:xfrm>
            <a:off x="447234" y="1183447"/>
            <a:ext cx="11301984" cy="1977846"/>
          </a:xfrm>
          <a:prstGeom prst="rect">
            <a:avLst/>
          </a:prstGeom>
        </p:spPr>
      </p:pic>
      <p:sp>
        <p:nvSpPr>
          <p:cNvPr id="17" name="Titel 1">
            <a:extLst>
              <a:ext uri="{FF2B5EF4-FFF2-40B4-BE49-F238E27FC236}">
                <a16:creationId xmlns:a16="http://schemas.microsoft.com/office/drawing/2014/main" id="{BFF184DE-D545-44C6-BFB8-F1E2DFDD0ABA}"/>
              </a:ext>
            </a:extLst>
          </p:cNvPr>
          <p:cNvSpPr>
            <a:spLocks noGrp="1"/>
          </p:cNvSpPr>
          <p:nvPr>
            <p:ph type="title"/>
          </p:nvPr>
        </p:nvSpPr>
        <p:spPr>
          <a:xfrm>
            <a:off x="679600" y="4596992"/>
            <a:ext cx="3353432" cy="1607013"/>
          </a:xfrm>
        </p:spPr>
        <p:txBody>
          <a:bodyPr vert="horz" lIns="91440" tIns="45720" rIns="91440" bIns="45720" rtlCol="0" anchor="ctr">
            <a:normAutofit/>
          </a:bodyPr>
          <a:lstStyle/>
          <a:p>
            <a:r>
              <a:rPr lang="en-US" dirty="0">
                <a:solidFill>
                  <a:srgbClr val="FFFFFF"/>
                </a:solidFill>
              </a:rPr>
              <a:t>Modeling: REGION – Validation</a:t>
            </a:r>
          </a:p>
        </p:txBody>
      </p:sp>
      <p:sp>
        <p:nvSpPr>
          <p:cNvPr id="19" name="Inhaltsplatzhalter 3">
            <a:extLst>
              <a:ext uri="{FF2B5EF4-FFF2-40B4-BE49-F238E27FC236}">
                <a16:creationId xmlns:a16="http://schemas.microsoft.com/office/drawing/2014/main" id="{8E5BEA7D-5A8A-4936-8B51-221FB2FEEF25}"/>
              </a:ext>
            </a:extLst>
          </p:cNvPr>
          <p:cNvSpPr>
            <a:spLocks noGrp="1"/>
          </p:cNvSpPr>
          <p:nvPr>
            <p:ph idx="1"/>
          </p:nvPr>
        </p:nvSpPr>
        <p:spPr>
          <a:xfrm>
            <a:off x="4271491" y="4596992"/>
            <a:ext cx="7240909" cy="1607012"/>
          </a:xfrm>
        </p:spPr>
        <p:txBody>
          <a:bodyPr>
            <a:normAutofit/>
          </a:bodyPr>
          <a:lstStyle/>
          <a:p>
            <a:pPr>
              <a:lnSpc>
                <a:spcPct val="100000"/>
              </a:lnSpc>
            </a:pPr>
            <a:r>
              <a:rPr lang="en-US" dirty="0">
                <a:solidFill>
                  <a:srgbClr val="FFFFFF"/>
                </a:solidFill>
              </a:rPr>
              <a:t>Operator: Random Forest as its results were most promising in previous models</a:t>
            </a:r>
          </a:p>
          <a:p>
            <a:pPr>
              <a:lnSpc>
                <a:spcPct val="100000"/>
              </a:lnSpc>
            </a:pPr>
            <a:r>
              <a:rPr lang="en-US" dirty="0">
                <a:solidFill>
                  <a:srgbClr val="FFFFFF"/>
                </a:solidFill>
              </a:rPr>
              <a:t>Reliability highly depends on available datasets per region</a:t>
            </a:r>
          </a:p>
          <a:p>
            <a:pPr>
              <a:lnSpc>
                <a:spcPct val="100000"/>
              </a:lnSpc>
            </a:pPr>
            <a:r>
              <a:rPr lang="en-US" dirty="0">
                <a:solidFill>
                  <a:srgbClr val="FFFFFF"/>
                </a:solidFill>
              </a:rPr>
              <a:t>Room for further Investigations</a:t>
            </a:r>
          </a:p>
        </p:txBody>
      </p:sp>
    </p:spTree>
    <p:extLst>
      <p:ext uri="{BB962C8B-B14F-4D97-AF65-F5344CB8AC3E}">
        <p14:creationId xmlns:p14="http://schemas.microsoft.com/office/powerpoint/2010/main" val="171800004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20" name="Rectangle 19">
            <a:extLst>
              <a:ext uri="{FF2B5EF4-FFF2-40B4-BE49-F238E27FC236}">
                <a16:creationId xmlns:a16="http://schemas.microsoft.com/office/drawing/2014/main" id="{CCB5977A-5CE8-4D01-A784-06EA14C2A3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0F02942D-A53B-4A35-B44C-EEFD824131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375F3C53-82B4-457B-87C8-9077A906BB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id="{5A4487F9-8FD4-4FDA-899F-4910585063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a:extLst>
              <a:ext uri="{FF2B5EF4-FFF2-40B4-BE49-F238E27FC236}">
                <a16:creationId xmlns:a16="http://schemas.microsoft.com/office/drawing/2014/main" id="{ACD9B3A4-4B72-4F8E-9D87-2D150F2ADC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3883" y="4432079"/>
            <a:ext cx="11274641" cy="1968721"/>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el 1">
            <a:extLst>
              <a:ext uri="{FF2B5EF4-FFF2-40B4-BE49-F238E27FC236}">
                <a16:creationId xmlns:a16="http://schemas.microsoft.com/office/drawing/2014/main" id="{06158C18-B0AD-4A23-BB2F-A981A9ADFAF7}"/>
              </a:ext>
            </a:extLst>
          </p:cNvPr>
          <p:cNvSpPr>
            <a:spLocks noGrp="1"/>
          </p:cNvSpPr>
          <p:nvPr>
            <p:ph type="title"/>
          </p:nvPr>
        </p:nvSpPr>
        <p:spPr>
          <a:xfrm>
            <a:off x="581191" y="4610099"/>
            <a:ext cx="10993549" cy="1066801"/>
          </a:xfrm>
        </p:spPr>
        <p:txBody>
          <a:bodyPr vert="horz" lIns="91440" tIns="45720" rIns="91440" bIns="45720" rtlCol="0" anchor="b">
            <a:normAutofit/>
          </a:bodyPr>
          <a:lstStyle/>
          <a:p>
            <a:r>
              <a:rPr lang="en-US" sz="4000" dirty="0">
                <a:solidFill>
                  <a:srgbClr val="FFFFFF"/>
                </a:solidFill>
              </a:rPr>
              <a:t>Modeling: REGION – Result</a:t>
            </a:r>
          </a:p>
        </p:txBody>
      </p:sp>
      <p:graphicFrame>
        <p:nvGraphicFramePr>
          <p:cNvPr id="6" name="Diagramm 5">
            <a:extLst>
              <a:ext uri="{FF2B5EF4-FFF2-40B4-BE49-F238E27FC236}">
                <a16:creationId xmlns:a16="http://schemas.microsoft.com/office/drawing/2014/main" id="{BB9EB081-63EB-4E39-B311-8F278B3A2E30}"/>
              </a:ext>
            </a:extLst>
          </p:cNvPr>
          <p:cNvGraphicFramePr/>
          <p:nvPr>
            <p:extLst>
              <p:ext uri="{D42A27DB-BD31-4B8C-83A1-F6EECF244321}">
                <p14:modId xmlns:p14="http://schemas.microsoft.com/office/powerpoint/2010/main" val="3555096573"/>
              </p:ext>
            </p:extLst>
          </p:nvPr>
        </p:nvGraphicFramePr>
        <p:xfrm>
          <a:off x="473476" y="731521"/>
          <a:ext cx="11245048" cy="3677446"/>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60676255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E019540-1104-4B12-9F83-45F586741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C47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91734780-A7B5-43E7-D08E-4FE31BE1AA6F}"/>
              </a:ext>
            </a:extLst>
          </p:cNvPr>
          <p:cNvSpPr>
            <a:spLocks noGrp="1"/>
          </p:cNvSpPr>
          <p:nvPr>
            <p:ph type="ctrTitle"/>
          </p:nvPr>
        </p:nvSpPr>
        <p:spPr>
          <a:xfrm>
            <a:off x="783771" y="1066800"/>
            <a:ext cx="5727760" cy="4724400"/>
          </a:xfrm>
        </p:spPr>
        <p:txBody>
          <a:bodyPr anchor="ctr">
            <a:normAutofit/>
          </a:bodyPr>
          <a:lstStyle/>
          <a:p>
            <a:pPr algn="r"/>
            <a:r>
              <a:rPr lang="de-DE" sz="6600" dirty="0" err="1">
                <a:solidFill>
                  <a:srgbClr val="FFFFFF">
                    <a:alpha val="90000"/>
                  </a:srgbClr>
                </a:solidFill>
              </a:rPr>
              <a:t>Reflection</a:t>
            </a:r>
            <a:endParaRPr lang="de-DE" sz="6600" dirty="0">
              <a:solidFill>
                <a:srgbClr val="FFFFFF">
                  <a:alpha val="90000"/>
                </a:srgbClr>
              </a:solidFill>
            </a:endParaRPr>
          </a:p>
        </p:txBody>
      </p:sp>
      <p:sp>
        <p:nvSpPr>
          <p:cNvPr id="9" name="Rectangle 8">
            <a:extLst>
              <a:ext uri="{FF2B5EF4-FFF2-40B4-BE49-F238E27FC236}">
                <a16:creationId xmlns:a16="http://schemas.microsoft.com/office/drawing/2014/main" id="{3580CFD6-E44A-486A-9E73-D8D948F78A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5171433" y="3396996"/>
            <a:ext cx="3703320" cy="6400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484249500"/>
      </p:ext>
    </p:extLst>
  </p:cSld>
  <p:clrMapOvr>
    <a:overrideClrMapping bg1="dk1" tx1="lt1" bg2="dk2" tx2="lt2" accent1="accent1" accent2="accent2" accent3="accent3" accent4="accent4" accent5="accent5" accent6="accent6" hlink="hlink" folHlink="folHlink"/>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F858DF7D-C2D0-4B03-A7A0-2F06B789E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1B26B711-3121-40B0-8377-A64F3DC00C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id="{645C4D3D-ABBA-4B4E-93E5-01E3437198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a:extLst>
              <a:ext uri="{FF2B5EF4-FFF2-40B4-BE49-F238E27FC236}">
                <a16:creationId xmlns:a16="http://schemas.microsoft.com/office/drawing/2014/main" id="{98DDD5E5-0097-4C6C-B266-5732EDA96C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a:extLst>
              <a:ext uri="{FF2B5EF4-FFF2-40B4-BE49-F238E27FC236}">
                <a16:creationId xmlns:a16="http://schemas.microsoft.com/office/drawing/2014/main" id="{8952EF87-C74F-4D3F-9CAD-EEA1733C9B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597643"/>
            <a:ext cx="3703320" cy="5792922"/>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el 1">
            <a:extLst>
              <a:ext uri="{FF2B5EF4-FFF2-40B4-BE49-F238E27FC236}">
                <a16:creationId xmlns:a16="http://schemas.microsoft.com/office/drawing/2014/main" id="{7DDADCD2-B8D4-5A6A-3E1E-EE847B1B9460}"/>
              </a:ext>
            </a:extLst>
          </p:cNvPr>
          <p:cNvSpPr>
            <a:spLocks noGrp="1"/>
          </p:cNvSpPr>
          <p:nvPr>
            <p:ph type="title"/>
          </p:nvPr>
        </p:nvSpPr>
        <p:spPr>
          <a:xfrm>
            <a:off x="771148" y="597643"/>
            <a:ext cx="3054091" cy="5741280"/>
          </a:xfrm>
        </p:spPr>
        <p:txBody>
          <a:bodyPr anchor="ctr">
            <a:normAutofit/>
          </a:bodyPr>
          <a:lstStyle/>
          <a:p>
            <a:r>
              <a:rPr lang="en-US" dirty="0">
                <a:solidFill>
                  <a:srgbClr val="FFFEFF"/>
                </a:solidFill>
              </a:rPr>
              <a:t>Reflection</a:t>
            </a:r>
          </a:p>
        </p:txBody>
      </p:sp>
      <p:sp>
        <p:nvSpPr>
          <p:cNvPr id="3" name="Inhaltsplatzhalter 2">
            <a:extLst>
              <a:ext uri="{FF2B5EF4-FFF2-40B4-BE49-F238E27FC236}">
                <a16:creationId xmlns:a16="http://schemas.microsoft.com/office/drawing/2014/main" id="{4C5B23D1-4460-1C14-E6C7-82AD986954D0}"/>
              </a:ext>
            </a:extLst>
          </p:cNvPr>
          <p:cNvSpPr>
            <a:spLocks noGrp="1"/>
          </p:cNvSpPr>
          <p:nvPr>
            <p:ph idx="1"/>
          </p:nvPr>
        </p:nvSpPr>
        <p:spPr>
          <a:xfrm>
            <a:off x="4474468" y="986326"/>
            <a:ext cx="7159813" cy="5352597"/>
          </a:xfrm>
        </p:spPr>
        <p:txBody>
          <a:bodyPr>
            <a:normAutofit fontScale="92500" lnSpcReduction="10000"/>
          </a:bodyPr>
          <a:lstStyle/>
          <a:p>
            <a:pPr marL="0" indent="0">
              <a:lnSpc>
                <a:spcPct val="100000"/>
              </a:lnSpc>
              <a:buNone/>
            </a:pPr>
            <a:endParaRPr lang="en-GB" sz="1500" dirty="0"/>
          </a:p>
          <a:p>
            <a:pPr>
              <a:lnSpc>
                <a:spcPct val="100000"/>
              </a:lnSpc>
            </a:pPr>
            <a:r>
              <a:rPr lang="en-GB" sz="2100" b="1" dirty="0"/>
              <a:t>Genre:</a:t>
            </a:r>
            <a:r>
              <a:rPr lang="en-GB" sz="2100" dirty="0"/>
              <a:t> We did not differentiate between different genres, an improvement could be to research top songs in different genres separately (</a:t>
            </a:r>
            <a:r>
              <a:rPr lang="en-GB" sz="2100" dirty="0" err="1"/>
              <a:t>e.g</a:t>
            </a:r>
            <a:r>
              <a:rPr lang="en-GB" sz="2100" dirty="0"/>
              <a:t> pop, rock, rap,…) </a:t>
            </a:r>
          </a:p>
          <a:p>
            <a:pPr lvl="1">
              <a:lnSpc>
                <a:spcPct val="100000"/>
              </a:lnSpc>
              <a:buFont typeface="Wingdings" panose="05000000000000000000" pitchFamily="2" charset="2"/>
              <a:buChar char="à"/>
            </a:pPr>
            <a:r>
              <a:rPr lang="en-GB" sz="1800" dirty="0">
                <a:sym typeface="Wingdings" panose="05000000000000000000" pitchFamily="2" charset="2"/>
              </a:rPr>
              <a:t>Our datasets where not sufficient for those kind of research there where too special and too much genres (</a:t>
            </a:r>
            <a:r>
              <a:rPr lang="en-GB" sz="1800" dirty="0" err="1">
                <a:sym typeface="Wingdings" panose="05000000000000000000" pitchFamily="2" charset="2"/>
              </a:rPr>
              <a:t>e.g</a:t>
            </a:r>
            <a:r>
              <a:rPr lang="en-GB" sz="1800" dirty="0">
                <a:sym typeface="Wingdings" panose="05000000000000000000" pitchFamily="2" charset="2"/>
              </a:rPr>
              <a:t> Greek pop, Japanese R&amp;B,..). But those Genres could be classified in similar groups, means of course a lot of effort and time.</a:t>
            </a:r>
          </a:p>
          <a:p>
            <a:pPr>
              <a:lnSpc>
                <a:spcPct val="100000"/>
              </a:lnSpc>
              <a:buFont typeface="Wingdings" panose="05000000000000000000" pitchFamily="2" charset="2"/>
              <a:buChar char="§"/>
            </a:pPr>
            <a:r>
              <a:rPr lang="en-GB" sz="2100" b="1" dirty="0"/>
              <a:t>Time:</a:t>
            </a:r>
            <a:r>
              <a:rPr lang="en-GB" sz="2100" dirty="0"/>
              <a:t> We could also made a time series analysis. In our model we do not take into account if there where also trends during the different years or decades. Also seasonal differences could be interesting (e.g. Christmas songs)*</a:t>
            </a:r>
          </a:p>
          <a:p>
            <a:pPr>
              <a:lnSpc>
                <a:spcPct val="100000"/>
              </a:lnSpc>
              <a:buFont typeface="Wingdings" panose="05000000000000000000" pitchFamily="2" charset="2"/>
              <a:buChar char="§"/>
            </a:pPr>
            <a:r>
              <a:rPr lang="en-GB" sz="2100" dirty="0"/>
              <a:t>We find out that the </a:t>
            </a:r>
            <a:r>
              <a:rPr lang="en-GB" sz="2100" b="1" dirty="0"/>
              <a:t>popularity factor </a:t>
            </a:r>
            <a:r>
              <a:rPr lang="en-GB" sz="2100" dirty="0"/>
              <a:t>increases a lot if the artist are recommended by popular artist, but we still don´t know how the factor of recommendations are built. We could investigate in that fact more. What are the factors that a song is listed as a recommended song? What is needed, that a artist will be recommended?</a:t>
            </a:r>
          </a:p>
          <a:p>
            <a:pPr>
              <a:lnSpc>
                <a:spcPct val="100000"/>
              </a:lnSpc>
            </a:pPr>
            <a:endParaRPr lang="en-GB" sz="1500" dirty="0"/>
          </a:p>
          <a:p>
            <a:pPr>
              <a:lnSpc>
                <a:spcPct val="100000"/>
              </a:lnSpc>
            </a:pPr>
            <a:endParaRPr lang="en-GB" sz="1500" dirty="0"/>
          </a:p>
        </p:txBody>
      </p:sp>
    </p:spTree>
    <p:extLst>
      <p:ext uri="{BB962C8B-B14F-4D97-AF65-F5344CB8AC3E}">
        <p14:creationId xmlns:p14="http://schemas.microsoft.com/office/powerpoint/2010/main" val="239606302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9751CB9-7B25-4EB8-9A6F-82F822549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1317383-CF3B-4B02-9512-BECBEF6362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B1D4C7A0-6DF2-4F2D-A45D-F111582974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DBF3943D-BCB6-4B31-809D-A005686483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16">
            <a:extLst>
              <a:ext uri="{FF2B5EF4-FFF2-40B4-BE49-F238E27FC236}">
                <a16:creationId xmlns:a16="http://schemas.microsoft.com/office/drawing/2014/main" id="{39373A6F-2E1F-4613-8E1D-D68057D29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01200"/>
            <a:ext cx="3707477" cy="562497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el 1">
            <a:extLst>
              <a:ext uri="{FF2B5EF4-FFF2-40B4-BE49-F238E27FC236}">
                <a16:creationId xmlns:a16="http://schemas.microsoft.com/office/drawing/2014/main" id="{7DDADCD2-B8D4-5A6A-3E1E-EE847B1B9460}"/>
              </a:ext>
            </a:extLst>
          </p:cNvPr>
          <p:cNvSpPr>
            <a:spLocks noGrp="1"/>
          </p:cNvSpPr>
          <p:nvPr>
            <p:ph type="title"/>
          </p:nvPr>
        </p:nvSpPr>
        <p:spPr>
          <a:xfrm>
            <a:off x="601255" y="702155"/>
            <a:ext cx="3409783" cy="1300365"/>
          </a:xfrm>
        </p:spPr>
        <p:txBody>
          <a:bodyPr>
            <a:normAutofit fontScale="90000"/>
          </a:bodyPr>
          <a:lstStyle/>
          <a:p>
            <a:br>
              <a:rPr lang="en-US" dirty="0">
                <a:solidFill>
                  <a:srgbClr val="FFFFFF"/>
                </a:solidFill>
              </a:rPr>
            </a:br>
            <a:br>
              <a:rPr lang="en-US" dirty="0">
                <a:solidFill>
                  <a:srgbClr val="FFFFFF"/>
                </a:solidFill>
              </a:rPr>
            </a:br>
            <a:r>
              <a:rPr lang="en-US" sz="3600" dirty="0">
                <a:solidFill>
                  <a:srgbClr val="FFFFFF"/>
                </a:solidFill>
              </a:rPr>
              <a:t>Reflection</a:t>
            </a:r>
            <a:br>
              <a:rPr lang="en-US" dirty="0">
                <a:solidFill>
                  <a:srgbClr val="FFFFFF"/>
                </a:solidFill>
              </a:rPr>
            </a:br>
            <a:endParaRPr lang="en-US" dirty="0">
              <a:solidFill>
                <a:srgbClr val="FFFFFF"/>
              </a:solidFill>
            </a:endParaRPr>
          </a:p>
        </p:txBody>
      </p:sp>
      <p:sp>
        <p:nvSpPr>
          <p:cNvPr id="3" name="Inhaltsplatzhalter 2">
            <a:extLst>
              <a:ext uri="{FF2B5EF4-FFF2-40B4-BE49-F238E27FC236}">
                <a16:creationId xmlns:a16="http://schemas.microsoft.com/office/drawing/2014/main" id="{4C5B23D1-4460-1C14-E6C7-82AD986954D0}"/>
              </a:ext>
            </a:extLst>
          </p:cNvPr>
          <p:cNvSpPr>
            <a:spLocks noGrp="1"/>
          </p:cNvSpPr>
          <p:nvPr>
            <p:ph idx="1"/>
          </p:nvPr>
        </p:nvSpPr>
        <p:spPr>
          <a:xfrm>
            <a:off x="601255" y="601200"/>
            <a:ext cx="3409782" cy="5624979"/>
          </a:xfrm>
        </p:spPr>
        <p:txBody>
          <a:bodyPr>
            <a:normAutofit/>
          </a:bodyPr>
          <a:lstStyle/>
          <a:p>
            <a:r>
              <a:rPr lang="en-GB" dirty="0">
                <a:solidFill>
                  <a:srgbClr val="FFFFFF"/>
                </a:solidFill>
              </a:rPr>
              <a:t>We could also investigate more into clustering in different </a:t>
            </a:r>
            <a:r>
              <a:rPr lang="en-GB" b="1" dirty="0">
                <a:solidFill>
                  <a:srgbClr val="FFFFFF"/>
                </a:solidFill>
              </a:rPr>
              <a:t>countries. </a:t>
            </a:r>
          </a:p>
          <a:p>
            <a:pPr lvl="1">
              <a:buFont typeface="Wingdings" panose="05000000000000000000" pitchFamily="2" charset="2"/>
              <a:buChar char="§"/>
            </a:pPr>
            <a:r>
              <a:rPr lang="en-GB" dirty="0">
                <a:solidFill>
                  <a:srgbClr val="FFFFFF"/>
                </a:solidFill>
              </a:rPr>
              <a:t>We started to do that and clustered charts in Regions and saw differences between different countries in accuracy for example but overall the results were not really good. We would need more data to have a reliable model. </a:t>
            </a:r>
          </a:p>
        </p:txBody>
      </p:sp>
      <p:pic>
        <p:nvPicPr>
          <p:cNvPr id="4" name="Inhaltsplatzhalter 3"/>
          <p:cNvPicPr>
            <a:picLocks noChangeAspect="1"/>
          </p:cNvPicPr>
          <p:nvPr/>
        </p:nvPicPr>
        <p:blipFill rotWithShape="1">
          <a:blip r:embed="rId3"/>
          <a:srcRect b="15060"/>
          <a:stretch/>
        </p:blipFill>
        <p:spPr>
          <a:xfrm>
            <a:off x="5131967" y="936141"/>
            <a:ext cx="5752030" cy="4968305"/>
          </a:xfrm>
          <a:prstGeom prst="rect">
            <a:avLst/>
          </a:prstGeom>
        </p:spPr>
      </p:pic>
    </p:spTree>
    <p:extLst>
      <p:ext uri="{BB962C8B-B14F-4D97-AF65-F5344CB8AC3E}">
        <p14:creationId xmlns:p14="http://schemas.microsoft.com/office/powerpoint/2010/main" val="394760881"/>
      </p:ext>
    </p:extLst>
  </p:cSld>
  <p:clrMapOvr>
    <a:overrideClrMapping bg1="dk1" tx1="lt1" bg2="dk2" tx2="lt2" accent1="accent1" accent2="accent2" accent3="accent3" accent4="accent4" accent5="accent5" accent6="accent6" hlink="hlink" folHlink="folHlink"/>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F858DF7D-C2D0-4B03-A7A0-2F06B789E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1B26B711-3121-40B0-8377-A64F3DC00C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id="{645C4D3D-ABBA-4B4E-93E5-01E3437198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a:extLst>
              <a:ext uri="{FF2B5EF4-FFF2-40B4-BE49-F238E27FC236}">
                <a16:creationId xmlns:a16="http://schemas.microsoft.com/office/drawing/2014/main" id="{98DDD5E5-0097-4C6C-B266-5732EDA96C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a:extLst>
              <a:ext uri="{FF2B5EF4-FFF2-40B4-BE49-F238E27FC236}">
                <a16:creationId xmlns:a16="http://schemas.microsoft.com/office/drawing/2014/main" id="{8952EF87-C74F-4D3F-9CAD-EEA1733C9B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597643"/>
            <a:ext cx="3703320" cy="5792922"/>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el 1">
            <a:extLst>
              <a:ext uri="{FF2B5EF4-FFF2-40B4-BE49-F238E27FC236}">
                <a16:creationId xmlns:a16="http://schemas.microsoft.com/office/drawing/2014/main" id="{7DDADCD2-B8D4-5A6A-3E1E-EE847B1B9460}"/>
              </a:ext>
            </a:extLst>
          </p:cNvPr>
          <p:cNvSpPr>
            <a:spLocks noGrp="1"/>
          </p:cNvSpPr>
          <p:nvPr>
            <p:ph type="title"/>
          </p:nvPr>
        </p:nvSpPr>
        <p:spPr>
          <a:xfrm>
            <a:off x="771148" y="597643"/>
            <a:ext cx="3054091" cy="5741280"/>
          </a:xfrm>
        </p:spPr>
        <p:txBody>
          <a:bodyPr anchor="ctr">
            <a:normAutofit/>
          </a:bodyPr>
          <a:lstStyle/>
          <a:p>
            <a:r>
              <a:rPr lang="en-US" dirty="0">
                <a:solidFill>
                  <a:srgbClr val="FFFEFF"/>
                </a:solidFill>
              </a:rPr>
              <a:t>Reflection</a:t>
            </a:r>
            <a:br>
              <a:rPr lang="en-US" dirty="0">
                <a:solidFill>
                  <a:srgbClr val="FFFEFF"/>
                </a:solidFill>
              </a:rPr>
            </a:br>
            <a:br>
              <a:rPr lang="en-US" dirty="0">
                <a:solidFill>
                  <a:srgbClr val="FFFEFF"/>
                </a:solidFill>
              </a:rPr>
            </a:br>
            <a:br>
              <a:rPr lang="en-US" dirty="0">
                <a:solidFill>
                  <a:srgbClr val="FFFEFF"/>
                </a:solidFill>
              </a:rPr>
            </a:br>
            <a:r>
              <a:rPr lang="en-US" sz="1900" dirty="0">
                <a:solidFill>
                  <a:srgbClr val="FFFEFF"/>
                </a:solidFill>
              </a:rPr>
              <a:t>Possible improvements in current model setting</a:t>
            </a:r>
            <a:br>
              <a:rPr lang="en-US" dirty="0">
                <a:solidFill>
                  <a:srgbClr val="FFFEFF"/>
                </a:solidFill>
              </a:rPr>
            </a:br>
            <a:br>
              <a:rPr lang="en-US" dirty="0">
                <a:solidFill>
                  <a:srgbClr val="FFFEFF"/>
                </a:solidFill>
              </a:rPr>
            </a:br>
            <a:endParaRPr lang="en-US" dirty="0">
              <a:solidFill>
                <a:srgbClr val="FFFEFF"/>
              </a:solidFill>
            </a:endParaRPr>
          </a:p>
        </p:txBody>
      </p:sp>
      <p:sp>
        <p:nvSpPr>
          <p:cNvPr id="10" name="Inhaltsplatzhalter 4"/>
          <p:cNvSpPr txBox="1">
            <a:spLocks/>
          </p:cNvSpPr>
          <p:nvPr/>
        </p:nvSpPr>
        <p:spPr>
          <a:xfrm>
            <a:off x="4657870" y="1164995"/>
            <a:ext cx="7291071" cy="4982885"/>
          </a:xfrm>
          <a:prstGeom prst="rect">
            <a:avLst/>
          </a:prstGeom>
        </p:spPr>
        <p:txBody>
          <a:bodyPr vert="horz" lIns="91440" tIns="45720" rIns="91440" bIns="45720" rtlCol="0" anchor="ctr">
            <a:normAutofit/>
          </a:bodyPr>
          <a:lst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900" kern="1200">
                <a:solidFill>
                  <a:schemeClr val="tx1">
                    <a:lumMod val="75000"/>
                    <a:lumOff val="25000"/>
                  </a:schemeClr>
                </a:solidFill>
                <a:latin typeface="+mn-lt"/>
                <a:ea typeface="+mn-ea"/>
                <a:cs typeface="+mn-cs"/>
              </a:defRPr>
            </a:lvl1pPr>
            <a:lvl2pPr marL="630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2pPr>
            <a:lvl3pPr marL="900000" indent="-270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500" kern="1200">
                <a:solidFill>
                  <a:schemeClr val="tx1">
                    <a:lumMod val="75000"/>
                    <a:lumOff val="25000"/>
                  </a:schemeClr>
                </a:solidFill>
                <a:latin typeface="+mn-lt"/>
                <a:ea typeface="+mn-ea"/>
                <a:cs typeface="+mn-cs"/>
              </a:defRPr>
            </a:lvl3pPr>
            <a:lvl4pPr marL="1242000" indent="-234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4pPr>
            <a:lvl5pPr marL="1602000" indent="-234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GB" b="1" dirty="0"/>
              <a:t>Sampling: </a:t>
            </a:r>
            <a:r>
              <a:rPr lang="en-GB" dirty="0"/>
              <a:t>We joined 2 different data sets for sampling. Therefore we could just work with 26k songs and only 6k of them were top songs. </a:t>
            </a:r>
          </a:p>
          <a:p>
            <a:pPr lvl="1"/>
            <a:r>
              <a:rPr lang="en-GB" sz="1900" dirty="0">
                <a:sym typeface="Wingdings" panose="05000000000000000000" pitchFamily="2" charset="2"/>
              </a:rPr>
              <a:t>Net loss data quality  600k to 26k to 12k after sampling</a:t>
            </a:r>
          </a:p>
          <a:p>
            <a:pPr lvl="1"/>
            <a:endParaRPr lang="en-GB" sz="1600" dirty="0">
              <a:sym typeface="Wingdings" panose="05000000000000000000" pitchFamily="2" charset="2"/>
            </a:endParaRPr>
          </a:p>
          <a:p>
            <a:pPr lvl="1"/>
            <a:endParaRPr lang="en-GB" sz="1600" dirty="0">
              <a:sym typeface="Wingdings" panose="05000000000000000000" pitchFamily="2" charset="2"/>
            </a:endParaRPr>
          </a:p>
          <a:p>
            <a:pPr lvl="1"/>
            <a:endParaRPr lang="en-GB" sz="1600" dirty="0">
              <a:sym typeface="Wingdings" panose="05000000000000000000" pitchFamily="2" charset="2"/>
            </a:endParaRPr>
          </a:p>
          <a:p>
            <a:pPr lvl="1"/>
            <a:endParaRPr lang="en-GB" sz="1600" dirty="0">
              <a:sym typeface="Wingdings" panose="05000000000000000000" pitchFamily="2" charset="2"/>
            </a:endParaRPr>
          </a:p>
          <a:p>
            <a:r>
              <a:rPr lang="en-GB" b="1" dirty="0"/>
              <a:t>General pain point: </a:t>
            </a:r>
            <a:r>
              <a:rPr lang="en-GB" dirty="0"/>
              <a:t>It took really long to </a:t>
            </a:r>
            <a:r>
              <a:rPr lang="en-GB" b="1" dirty="0"/>
              <a:t>run our models </a:t>
            </a:r>
            <a:r>
              <a:rPr lang="en-GB" dirty="0"/>
              <a:t>(up to 1 day), so to see the result of an adjustment, take really long</a:t>
            </a:r>
          </a:p>
          <a:p>
            <a:r>
              <a:rPr lang="en-GB" dirty="0"/>
              <a:t>We did not check for </a:t>
            </a:r>
            <a:r>
              <a:rPr lang="en-GB" b="1" dirty="0"/>
              <a:t>overfitting</a:t>
            </a:r>
          </a:p>
          <a:p>
            <a:endParaRPr lang="de-DE" dirty="0"/>
          </a:p>
        </p:txBody>
      </p:sp>
      <p:pic>
        <p:nvPicPr>
          <p:cNvPr id="11" name="Grafik 10"/>
          <p:cNvPicPr>
            <a:picLocks noChangeAspect="1"/>
          </p:cNvPicPr>
          <p:nvPr/>
        </p:nvPicPr>
        <p:blipFill rotWithShape="1">
          <a:blip r:embed="rId3"/>
          <a:srcRect t="5472" b="372"/>
          <a:stretch/>
        </p:blipFill>
        <p:spPr>
          <a:xfrm>
            <a:off x="4900928" y="2733690"/>
            <a:ext cx="7048013" cy="1157375"/>
          </a:xfrm>
          <a:prstGeom prst="rect">
            <a:avLst/>
          </a:prstGeom>
        </p:spPr>
      </p:pic>
    </p:spTree>
    <p:extLst>
      <p:ext uri="{BB962C8B-B14F-4D97-AF65-F5344CB8AC3E}">
        <p14:creationId xmlns:p14="http://schemas.microsoft.com/office/powerpoint/2010/main" val="189890253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18" name="Rectangle 17">
            <a:extLst>
              <a:ext uri="{FF2B5EF4-FFF2-40B4-BE49-F238E27FC236}">
                <a16:creationId xmlns:a16="http://schemas.microsoft.com/office/drawing/2014/main" id="{CCB5977A-5CE8-4D01-A784-06EA14C2A3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0F02942D-A53B-4A35-B44C-EEFD824131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375F3C53-82B4-457B-87C8-9077A906BB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5A4487F9-8FD4-4FDA-899F-4910585063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id="{ACD9B3A4-4B72-4F8E-9D87-2D150F2ADC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3883" y="4432079"/>
            <a:ext cx="11274641" cy="1968721"/>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pic>
        <p:nvPicPr>
          <p:cNvPr id="15" name="Grafik 14">
            <a:extLst>
              <a:ext uri="{FF2B5EF4-FFF2-40B4-BE49-F238E27FC236}">
                <a16:creationId xmlns:a16="http://schemas.microsoft.com/office/drawing/2014/main" id="{32E6049E-6131-401B-B992-F3507D149358}"/>
              </a:ext>
            </a:extLst>
          </p:cNvPr>
          <p:cNvPicPr>
            <a:picLocks noChangeAspect="1"/>
          </p:cNvPicPr>
          <p:nvPr/>
        </p:nvPicPr>
        <p:blipFill rotWithShape="1">
          <a:blip r:embed="rId3"/>
          <a:srcRect r="585"/>
          <a:stretch/>
        </p:blipFill>
        <p:spPr>
          <a:xfrm>
            <a:off x="1521654" y="899349"/>
            <a:ext cx="8851842" cy="3450273"/>
          </a:xfrm>
          <a:prstGeom prst="rect">
            <a:avLst/>
          </a:prstGeom>
        </p:spPr>
      </p:pic>
      <p:sp>
        <p:nvSpPr>
          <p:cNvPr id="21" name="Titel 1">
            <a:extLst>
              <a:ext uri="{FF2B5EF4-FFF2-40B4-BE49-F238E27FC236}">
                <a16:creationId xmlns:a16="http://schemas.microsoft.com/office/drawing/2014/main" id="{D4590935-039E-40A1-82FC-AF59EBDBD66D}"/>
              </a:ext>
            </a:extLst>
          </p:cNvPr>
          <p:cNvSpPr>
            <a:spLocks noGrp="1"/>
          </p:cNvSpPr>
          <p:nvPr>
            <p:ph type="title"/>
          </p:nvPr>
        </p:nvSpPr>
        <p:spPr>
          <a:xfrm>
            <a:off x="679600" y="4596992"/>
            <a:ext cx="10832800" cy="1607013"/>
          </a:xfrm>
        </p:spPr>
        <p:txBody>
          <a:bodyPr anchor="ctr">
            <a:normAutofit/>
          </a:bodyPr>
          <a:lstStyle/>
          <a:p>
            <a:r>
              <a:rPr lang="en-US" sz="4000" dirty="0">
                <a:solidFill>
                  <a:srgbClr val="FFFFFF"/>
                </a:solidFill>
              </a:rPr>
              <a:t>Reflection </a:t>
            </a:r>
            <a:br>
              <a:rPr lang="en-US" sz="4000" dirty="0">
                <a:solidFill>
                  <a:srgbClr val="FFFFFF"/>
                </a:solidFill>
              </a:rPr>
            </a:br>
            <a:r>
              <a:rPr lang="en-US" sz="4000" dirty="0">
                <a:solidFill>
                  <a:srgbClr val="FFFFFF"/>
                </a:solidFill>
              </a:rPr>
              <a:t>Apply MODEL on real World data</a:t>
            </a:r>
          </a:p>
        </p:txBody>
      </p:sp>
    </p:spTree>
    <p:extLst>
      <p:ext uri="{BB962C8B-B14F-4D97-AF65-F5344CB8AC3E}">
        <p14:creationId xmlns:p14="http://schemas.microsoft.com/office/powerpoint/2010/main" val="31360872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E6C8E6EB-4C59-429B-97E4-72A058CFC4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33" name="Rectangle 1032">
            <a:extLst>
              <a:ext uri="{FF2B5EF4-FFF2-40B4-BE49-F238E27FC236}">
                <a16:creationId xmlns:a16="http://schemas.microsoft.com/office/drawing/2014/main" id="{B5B90362-AFCC-46A9-B41C-A257A8C5B3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035" name="Rectangle 1034">
            <a:extLst>
              <a:ext uri="{FF2B5EF4-FFF2-40B4-BE49-F238E27FC236}">
                <a16:creationId xmlns:a16="http://schemas.microsoft.com/office/drawing/2014/main" id="{F71EF7F1-38BA-471D-8CD4-2A9AE8E35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37" name="Rectangle 1036">
            <a:extLst>
              <a:ext uri="{FF2B5EF4-FFF2-40B4-BE49-F238E27FC236}">
                <a16:creationId xmlns:a16="http://schemas.microsoft.com/office/drawing/2014/main" id="{3CED7894-4F62-4A6C-8DB5-DB5BE08E9C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el 1">
            <a:extLst>
              <a:ext uri="{FF2B5EF4-FFF2-40B4-BE49-F238E27FC236}">
                <a16:creationId xmlns:a16="http://schemas.microsoft.com/office/drawing/2014/main" id="{7DDADCD2-B8D4-5A6A-3E1E-EE847B1B9460}"/>
              </a:ext>
            </a:extLst>
          </p:cNvPr>
          <p:cNvSpPr>
            <a:spLocks noGrp="1"/>
          </p:cNvSpPr>
          <p:nvPr>
            <p:ph type="title"/>
          </p:nvPr>
        </p:nvSpPr>
        <p:spPr>
          <a:xfrm>
            <a:off x="8013433" y="702156"/>
            <a:ext cx="3568661" cy="1188720"/>
          </a:xfrm>
        </p:spPr>
        <p:txBody>
          <a:bodyPr vert="horz" lIns="91440" tIns="45720" rIns="91440" bIns="45720" rtlCol="0" anchor="b">
            <a:normAutofit/>
          </a:bodyPr>
          <a:lstStyle/>
          <a:p>
            <a:r>
              <a:rPr lang="en-US" sz="2600" b="0" kern="1200" cap="all" dirty="0">
                <a:solidFill>
                  <a:schemeClr val="tx1">
                    <a:lumMod val="75000"/>
                    <a:lumOff val="25000"/>
                  </a:schemeClr>
                </a:solidFill>
                <a:latin typeface="+mj-lt"/>
                <a:ea typeface="+mj-ea"/>
                <a:cs typeface="+mj-cs"/>
              </a:rPr>
              <a:t>Domain Exploration – Hit Song Science</a:t>
            </a:r>
          </a:p>
        </p:txBody>
      </p:sp>
      <p:pic>
        <p:nvPicPr>
          <p:cNvPr id="1026" name="Picture 2" descr="Kostenlos Schwarze Schallplatte, Die Auf Plattenspieler Spielt Stock-Foto">
            <a:extLst>
              <a:ext uri="{FF2B5EF4-FFF2-40B4-BE49-F238E27FC236}">
                <a16:creationId xmlns:a16="http://schemas.microsoft.com/office/drawing/2014/main" id="{427577F9-0233-6EFE-27DA-84790C160AC9}"/>
              </a:ext>
            </a:extLst>
          </p:cNvPr>
          <p:cNvPicPr>
            <a:picLocks noGrp="1" noChangeAspect="1" noChangeArrowheads="1"/>
          </p:cNvPicPr>
          <p:nvPr>
            <p:ph sz="half" idx="2"/>
          </p:nvPr>
        </p:nvPicPr>
        <p:blipFill rotWithShape="1">
          <a:blip r:embed="rId3">
            <a:extLst>
              <a:ext uri="{28A0092B-C50C-407E-A947-70E740481C1C}">
                <a14:useLocalDpi xmlns:a14="http://schemas.microsoft.com/office/drawing/2010/main" val="0"/>
              </a:ext>
            </a:extLst>
          </a:blip>
          <a:srcRect l="10840" r="15793" b="-1"/>
          <a:stretch/>
        </p:blipFill>
        <p:spPr bwMode="auto">
          <a:xfrm>
            <a:off x="20" y="10"/>
            <a:ext cx="7537685" cy="6857990"/>
          </a:xfrm>
          <a:prstGeom prst="rect">
            <a:avLst/>
          </a:prstGeom>
          <a:noFill/>
          <a:extLst>
            <a:ext uri="{909E8E84-426E-40DD-AFC4-6F175D3DCCD1}">
              <a14:hiddenFill xmlns:a14="http://schemas.microsoft.com/office/drawing/2010/main">
                <a:solidFill>
                  <a:srgbClr val="FFFFFF"/>
                </a:solidFill>
              </a14:hiddenFill>
            </a:ext>
          </a:extLst>
        </p:spPr>
      </p:pic>
      <p:sp>
        <p:nvSpPr>
          <p:cNvPr id="1039" name="Rectangle 1038">
            <a:extLst>
              <a:ext uri="{FF2B5EF4-FFF2-40B4-BE49-F238E27FC236}">
                <a16:creationId xmlns:a16="http://schemas.microsoft.com/office/drawing/2014/main" id="{E536F3B4-50F6-4C52-8F76-4EB1214719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7200"/>
            <a:ext cx="3511233" cy="914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 name="Inhaltsplatzhalter 2">
            <a:extLst>
              <a:ext uri="{FF2B5EF4-FFF2-40B4-BE49-F238E27FC236}">
                <a16:creationId xmlns:a16="http://schemas.microsoft.com/office/drawing/2014/main" id="{4C5B23D1-4460-1C14-E6C7-82AD986954D0}"/>
              </a:ext>
            </a:extLst>
          </p:cNvPr>
          <p:cNvSpPr>
            <a:spLocks noGrp="1"/>
          </p:cNvSpPr>
          <p:nvPr>
            <p:ph sz="half" idx="1"/>
          </p:nvPr>
        </p:nvSpPr>
        <p:spPr>
          <a:xfrm>
            <a:off x="8013433" y="2340864"/>
            <a:ext cx="3568661" cy="3634486"/>
          </a:xfrm>
        </p:spPr>
        <p:txBody>
          <a:bodyPr vert="horz" lIns="91440" tIns="45720" rIns="91440" bIns="45720" rtlCol="0" anchor="ctr">
            <a:noAutofit/>
          </a:bodyPr>
          <a:lstStyle/>
          <a:p>
            <a:pPr>
              <a:lnSpc>
                <a:spcPct val="100000"/>
              </a:lnSpc>
            </a:pPr>
            <a:r>
              <a:rPr lang="en-US" dirty="0"/>
              <a:t>Area first defined by Mike McCready in 2002</a:t>
            </a:r>
            <a:br>
              <a:rPr lang="en-US" dirty="0"/>
            </a:br>
            <a:r>
              <a:rPr lang="en-US" dirty="0"/>
              <a:t>(CEO of Polyphonic)</a:t>
            </a:r>
            <a:endParaRPr lang="en-US" sz="1700" dirty="0"/>
          </a:p>
          <a:p>
            <a:pPr>
              <a:lnSpc>
                <a:spcPct val="100000"/>
              </a:lnSpc>
            </a:pPr>
            <a:r>
              <a:rPr lang="en-US" dirty="0"/>
              <a:t>Goal/Business Model:</a:t>
            </a:r>
          </a:p>
          <a:p>
            <a:pPr lvl="1">
              <a:lnSpc>
                <a:spcPct val="100000"/>
              </a:lnSpc>
            </a:pPr>
            <a:r>
              <a:rPr lang="en-US" dirty="0"/>
              <a:t>Evaluate Hits before they are released</a:t>
            </a:r>
          </a:p>
          <a:p>
            <a:pPr lvl="1">
              <a:lnSpc>
                <a:spcPct val="100000"/>
              </a:lnSpc>
            </a:pPr>
            <a:r>
              <a:rPr lang="en-US" dirty="0"/>
              <a:t>Identify &amp; match musical preferences of certain groups</a:t>
            </a:r>
            <a:endParaRPr lang="en-US" sz="1700" dirty="0"/>
          </a:p>
          <a:p>
            <a:pPr>
              <a:lnSpc>
                <a:spcPct val="100000"/>
              </a:lnSpc>
            </a:pPr>
            <a:r>
              <a:rPr lang="en-US" dirty="0"/>
              <a:t>Original Procedure:</a:t>
            </a:r>
            <a:br>
              <a:rPr lang="en-US" dirty="0"/>
            </a:br>
            <a:r>
              <a:rPr lang="en-US" dirty="0"/>
              <a:t>Analyze mathematical structure of rhythm, changes in key &amp; melodic pattern</a:t>
            </a:r>
          </a:p>
        </p:txBody>
      </p:sp>
    </p:spTree>
    <p:extLst>
      <p:ext uri="{BB962C8B-B14F-4D97-AF65-F5344CB8AC3E}">
        <p14:creationId xmlns:p14="http://schemas.microsoft.com/office/powerpoint/2010/main" val="29340668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el 19"/>
          <p:cNvSpPr>
            <a:spLocks noGrp="1"/>
          </p:cNvSpPr>
          <p:nvPr>
            <p:ph type="title"/>
          </p:nvPr>
        </p:nvSpPr>
        <p:spPr/>
        <p:txBody>
          <a:bodyPr>
            <a:noAutofit/>
          </a:bodyPr>
          <a:lstStyle/>
          <a:p>
            <a:r>
              <a:rPr lang="en-US" sz="3200" dirty="0"/>
              <a:t>Reflection – </a:t>
            </a:r>
            <a:br>
              <a:rPr lang="en-US" sz="3200" dirty="0"/>
            </a:br>
            <a:r>
              <a:rPr lang="en-US" sz="3200" dirty="0"/>
              <a:t>Apply MODEL on real World data</a:t>
            </a:r>
            <a:endParaRPr lang="de-DE" sz="3200" dirty="0"/>
          </a:p>
        </p:txBody>
      </p:sp>
      <p:graphicFrame>
        <p:nvGraphicFramePr>
          <p:cNvPr id="23" name="Inhaltsplatzhalter 6"/>
          <p:cNvGraphicFramePr>
            <a:graphicFrameLocks noGrp="1"/>
          </p:cNvGraphicFramePr>
          <p:nvPr>
            <p:ph idx="1"/>
            <p:extLst>
              <p:ext uri="{D42A27DB-BD31-4B8C-83A1-F6EECF244321}">
                <p14:modId xmlns:p14="http://schemas.microsoft.com/office/powerpoint/2010/main" val="1348979453"/>
              </p:ext>
            </p:extLst>
          </p:nvPr>
        </p:nvGraphicFramePr>
        <p:xfrm>
          <a:off x="4772518" y="542926"/>
          <a:ext cx="6651625" cy="4659312"/>
        </p:xfrm>
        <a:graphic>
          <a:graphicData uri="http://schemas.openxmlformats.org/drawingml/2006/chart">
            <c:chart xmlns:c="http://schemas.openxmlformats.org/drawingml/2006/chart" xmlns:r="http://schemas.openxmlformats.org/officeDocument/2006/relationships" r:id="rId2"/>
          </a:graphicData>
        </a:graphic>
      </p:graphicFrame>
      <p:sp>
        <p:nvSpPr>
          <p:cNvPr id="3" name="Textplatzhalter 2">
            <a:extLst>
              <a:ext uri="{FF2B5EF4-FFF2-40B4-BE49-F238E27FC236}">
                <a16:creationId xmlns:a16="http://schemas.microsoft.com/office/drawing/2014/main" id="{66A54ADE-7DC2-4E24-A212-A459FF16BA8A}"/>
              </a:ext>
            </a:extLst>
          </p:cNvPr>
          <p:cNvSpPr>
            <a:spLocks noGrp="1"/>
          </p:cNvSpPr>
          <p:nvPr>
            <p:ph type="body" sz="half" idx="2"/>
          </p:nvPr>
        </p:nvSpPr>
        <p:spPr/>
        <p:txBody>
          <a:bodyPr>
            <a:normAutofit/>
          </a:bodyPr>
          <a:lstStyle/>
          <a:p>
            <a:pPr marL="285750" indent="-285750">
              <a:buFont typeface="Wingdings" panose="05000000000000000000" pitchFamily="2" charset="2"/>
              <a:buChar char="§"/>
            </a:pPr>
            <a:r>
              <a:rPr lang="en-GB" sz="1900" dirty="0"/>
              <a:t>We identified nearly </a:t>
            </a:r>
            <a:r>
              <a:rPr lang="en-GB" sz="1900" b="1" dirty="0"/>
              <a:t>all</a:t>
            </a:r>
            <a:r>
              <a:rPr lang="en-GB" sz="1900" dirty="0"/>
              <a:t> top songs</a:t>
            </a:r>
          </a:p>
          <a:p>
            <a:pPr marL="285750" indent="-285750">
              <a:buFont typeface="Wingdings" panose="05000000000000000000" pitchFamily="2" charset="2"/>
              <a:buChar char="§"/>
            </a:pPr>
            <a:r>
              <a:rPr lang="en-GB" sz="1900" dirty="0"/>
              <a:t>But we also identify a lot of songs which are </a:t>
            </a:r>
            <a:r>
              <a:rPr lang="en-GB" sz="1900" b="1" dirty="0"/>
              <a:t>not</a:t>
            </a:r>
            <a:r>
              <a:rPr lang="en-GB" sz="1900" dirty="0"/>
              <a:t> top songs</a:t>
            </a:r>
          </a:p>
        </p:txBody>
      </p:sp>
      <p:pic>
        <p:nvPicPr>
          <p:cNvPr id="24" name="Inhaltsplatzhalter 23">
            <a:extLst>
              <a:ext uri="{FF2B5EF4-FFF2-40B4-BE49-F238E27FC236}">
                <a16:creationId xmlns:a16="http://schemas.microsoft.com/office/drawing/2014/main" id="{F42ECD67-8115-FFB4-EE34-06C2FE7E2D19}"/>
              </a:ext>
            </a:extLst>
          </p:cNvPr>
          <p:cNvPicPr>
            <a:picLocks noGrp="1" noChangeAspect="1"/>
          </p:cNvPicPr>
          <p:nvPr>
            <p:ph sz="half" idx="4294967295"/>
          </p:nvPr>
        </p:nvPicPr>
        <p:blipFill rotWithShape="1">
          <a:blip r:embed="rId3"/>
          <a:srcRect l="-234" r="19339"/>
          <a:stretch/>
        </p:blipFill>
        <p:spPr>
          <a:xfrm>
            <a:off x="398760" y="5214158"/>
            <a:ext cx="11206467" cy="1551027"/>
          </a:xfrm>
          <a:prstGeom prst="rect">
            <a:avLst/>
          </a:prstGeom>
        </p:spPr>
      </p:pic>
      <p:sp>
        <p:nvSpPr>
          <p:cNvPr id="25" name="Inhaltsplatzhalter 2">
            <a:extLst>
              <a:ext uri="{FF2B5EF4-FFF2-40B4-BE49-F238E27FC236}">
                <a16:creationId xmlns:a16="http://schemas.microsoft.com/office/drawing/2014/main" id="{4C5B23D1-4460-1C14-E6C7-82AD986954D0}"/>
              </a:ext>
            </a:extLst>
          </p:cNvPr>
          <p:cNvSpPr txBox="1">
            <a:spLocks/>
          </p:cNvSpPr>
          <p:nvPr/>
        </p:nvSpPr>
        <p:spPr>
          <a:xfrm>
            <a:off x="6394739" y="2363645"/>
            <a:ext cx="4610712" cy="1681617"/>
          </a:xfrm>
          <a:prstGeom prst="rect">
            <a:avLst/>
          </a:prstGeom>
        </p:spPr>
        <p:txBody>
          <a:bodyPr vert="horz" lIns="91440" tIns="45720" rIns="91440" bIns="45720" rtlCol="0" anchor="t">
            <a:normAutofit/>
          </a:bodyPr>
          <a:lst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900" kern="1200">
                <a:solidFill>
                  <a:schemeClr val="tx1">
                    <a:lumMod val="75000"/>
                    <a:lumOff val="25000"/>
                  </a:schemeClr>
                </a:solidFill>
                <a:latin typeface="+mn-lt"/>
                <a:ea typeface="+mn-ea"/>
                <a:cs typeface="+mn-cs"/>
              </a:defRPr>
            </a:lvl1pPr>
            <a:lvl2pPr marL="630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2pPr>
            <a:lvl3pPr marL="900000" indent="-270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500" kern="1200">
                <a:solidFill>
                  <a:schemeClr val="tx1">
                    <a:lumMod val="75000"/>
                    <a:lumOff val="25000"/>
                  </a:schemeClr>
                </a:solidFill>
                <a:latin typeface="+mn-lt"/>
                <a:ea typeface="+mn-ea"/>
                <a:cs typeface="+mn-cs"/>
              </a:defRPr>
            </a:lvl3pPr>
            <a:lvl4pPr marL="1242000" indent="-234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4pPr>
            <a:lvl5pPr marL="1602000" indent="-234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endParaRPr lang="en-GB" dirty="0"/>
          </a:p>
        </p:txBody>
      </p:sp>
    </p:spTree>
    <p:extLst>
      <p:ext uri="{BB962C8B-B14F-4D97-AF65-F5344CB8AC3E}">
        <p14:creationId xmlns:p14="http://schemas.microsoft.com/office/powerpoint/2010/main" val="197257533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DDADCD2-B8D4-5A6A-3E1E-EE847B1B9460}"/>
              </a:ext>
            </a:extLst>
          </p:cNvPr>
          <p:cNvSpPr>
            <a:spLocks noGrp="1"/>
          </p:cNvSpPr>
          <p:nvPr>
            <p:ph type="title"/>
          </p:nvPr>
        </p:nvSpPr>
        <p:spPr>
          <a:xfrm>
            <a:off x="767857" y="603116"/>
            <a:ext cx="3031852" cy="5710136"/>
          </a:xfrm>
        </p:spPr>
        <p:txBody>
          <a:bodyPr anchor="ctr">
            <a:normAutofit/>
          </a:bodyPr>
          <a:lstStyle/>
          <a:p>
            <a:r>
              <a:rPr lang="en-US" sz="3200" dirty="0"/>
              <a:t>conclusion</a:t>
            </a:r>
          </a:p>
        </p:txBody>
      </p:sp>
      <p:sp>
        <p:nvSpPr>
          <p:cNvPr id="3" name="Inhaltsplatzhalter 2">
            <a:extLst>
              <a:ext uri="{FF2B5EF4-FFF2-40B4-BE49-F238E27FC236}">
                <a16:creationId xmlns:a16="http://schemas.microsoft.com/office/drawing/2014/main" id="{4C5B23D1-4460-1C14-E6C7-82AD986954D0}"/>
              </a:ext>
            </a:extLst>
          </p:cNvPr>
          <p:cNvSpPr>
            <a:spLocks noGrp="1"/>
          </p:cNvSpPr>
          <p:nvPr>
            <p:ph idx="1"/>
          </p:nvPr>
        </p:nvSpPr>
        <p:spPr/>
        <p:txBody>
          <a:bodyPr>
            <a:normAutofit fontScale="92500" lnSpcReduction="20000"/>
          </a:bodyPr>
          <a:lstStyle/>
          <a:p>
            <a:pPr>
              <a:buFont typeface="Wingdings" panose="05000000000000000000" pitchFamily="2" charset="2"/>
              <a:buChar char="§"/>
            </a:pPr>
            <a:endParaRPr lang="en-US" dirty="0"/>
          </a:p>
          <a:p>
            <a:pPr>
              <a:buFont typeface="Wingdings" panose="05000000000000000000" pitchFamily="2" charset="2"/>
              <a:buChar char="§"/>
            </a:pPr>
            <a:r>
              <a:rPr lang="en-US" dirty="0"/>
              <a:t>It is important to note that predicting music popularity/top song is not an exact science, and there are many factors that can influence the success of a song, such as </a:t>
            </a:r>
            <a:r>
              <a:rPr lang="en-US" b="1" dirty="0"/>
              <a:t>marketing, promotion, and timing</a:t>
            </a:r>
            <a:r>
              <a:rPr lang="en-US" dirty="0"/>
              <a:t>. Nonetheless, by using data and machine learning algorithms, it is possible to identify songs that have a </a:t>
            </a:r>
            <a:r>
              <a:rPr lang="en-US" b="1" dirty="0"/>
              <a:t>higher probability </a:t>
            </a:r>
            <a:r>
              <a:rPr lang="en-US" dirty="0"/>
              <a:t>of becoming popular/top song, and to make informed decisions based on that prediction.</a:t>
            </a:r>
          </a:p>
          <a:p>
            <a:pPr>
              <a:buFont typeface="Wingdings" panose="05000000000000000000" pitchFamily="2" charset="2"/>
              <a:buChar char="§"/>
            </a:pPr>
            <a:r>
              <a:rPr lang="en-US" dirty="0"/>
              <a:t>When taking the results of the second iteration into account, it can be stated, that song attributes are secondary, while the main factor to get a top song seems to be the </a:t>
            </a:r>
            <a:r>
              <a:rPr lang="en-US" b="1" dirty="0"/>
              <a:t>popularity metric </a:t>
            </a:r>
            <a:r>
              <a:rPr lang="en-US" dirty="0"/>
              <a:t>and </a:t>
            </a:r>
            <a:r>
              <a:rPr lang="en-US" b="1" dirty="0"/>
              <a:t>follower count</a:t>
            </a:r>
            <a:r>
              <a:rPr lang="en-US" dirty="0"/>
              <a:t>.</a:t>
            </a:r>
          </a:p>
          <a:p>
            <a:pPr>
              <a:buFont typeface="Wingdings" panose="05000000000000000000" pitchFamily="2" charset="2"/>
              <a:buChar char="§"/>
            </a:pPr>
            <a:r>
              <a:rPr lang="en-US" dirty="0"/>
              <a:t>However, looking to our real world data, our model seems to be not that bad, now we have to investigate more to ensure, that there is no </a:t>
            </a:r>
            <a:r>
              <a:rPr lang="en-US" b="1" dirty="0"/>
              <a:t>overfitting</a:t>
            </a:r>
            <a:r>
              <a:rPr lang="en-US" dirty="0"/>
              <a:t>.</a:t>
            </a:r>
          </a:p>
          <a:p>
            <a:pPr marL="0" indent="0">
              <a:buNone/>
            </a:pPr>
            <a:endParaRPr lang="en-GB" dirty="0"/>
          </a:p>
          <a:p>
            <a:endParaRPr lang="en-GB" dirty="0"/>
          </a:p>
        </p:txBody>
      </p:sp>
    </p:spTree>
    <p:extLst>
      <p:ext uri="{BB962C8B-B14F-4D97-AF65-F5344CB8AC3E}">
        <p14:creationId xmlns:p14="http://schemas.microsoft.com/office/powerpoint/2010/main" val="267255348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el 3"/>
          <p:cNvSpPr>
            <a:spLocks noGrp="1"/>
          </p:cNvSpPr>
          <p:nvPr>
            <p:ph type="ctrTitle"/>
          </p:nvPr>
        </p:nvSpPr>
        <p:spPr/>
        <p:txBody>
          <a:bodyPr/>
          <a:lstStyle/>
          <a:p>
            <a:r>
              <a:rPr lang="de-DE" dirty="0"/>
              <a:t>Backup</a:t>
            </a:r>
          </a:p>
        </p:txBody>
      </p:sp>
    </p:spTree>
    <p:extLst>
      <p:ext uri="{BB962C8B-B14F-4D97-AF65-F5344CB8AC3E}">
        <p14:creationId xmlns:p14="http://schemas.microsoft.com/office/powerpoint/2010/main" val="238472770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el 1">
            <a:extLst>
              <a:ext uri="{FF2B5EF4-FFF2-40B4-BE49-F238E27FC236}">
                <a16:creationId xmlns:a16="http://schemas.microsoft.com/office/drawing/2014/main" id="{FFB94125-BF41-2A32-E281-7B68971A3210}"/>
              </a:ext>
            </a:extLst>
          </p:cNvPr>
          <p:cNvSpPr txBox="1">
            <a:spLocks/>
          </p:cNvSpPr>
          <p:nvPr/>
        </p:nvSpPr>
        <p:spPr>
          <a:xfrm>
            <a:off x="581191" y="4610099"/>
            <a:ext cx="10993549" cy="1066801"/>
          </a:xfrm>
          <a:prstGeom prst="rect">
            <a:avLst/>
          </a:prstGeom>
        </p:spPr>
        <p:txBody>
          <a:bodyPr vert="horz" lIns="91440" tIns="45720" rIns="91440" bIns="45720" rtlCol="0" anchor="b">
            <a:normAutofit/>
          </a:bodyPr>
          <a:lstStyle>
            <a:lvl1pPr algn="l" defTabSz="457200" rtl="0" eaLnBrk="1" latinLnBrk="0" hangingPunct="1">
              <a:lnSpc>
                <a:spcPct val="100000"/>
              </a:lnSpc>
              <a:spcBef>
                <a:spcPct val="0"/>
              </a:spcBef>
              <a:buNone/>
              <a:defRPr sz="32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Aft>
                <a:spcPts val="600"/>
              </a:spcAft>
            </a:pPr>
            <a:r>
              <a:rPr lang="en-US" sz="3600" dirty="0">
                <a:solidFill>
                  <a:srgbClr val="FFFFFF"/>
                </a:solidFill>
              </a:rPr>
              <a:t>ARTISTS Data</a:t>
            </a:r>
          </a:p>
        </p:txBody>
      </p:sp>
      <p:pic>
        <p:nvPicPr>
          <p:cNvPr id="6" name="Picture 5">
            <a:extLst>
              <a:ext uri="{FF2B5EF4-FFF2-40B4-BE49-F238E27FC236}">
                <a16:creationId xmlns:a16="http://schemas.microsoft.com/office/drawing/2014/main" id="{8772BD77-F81F-63D5-812D-71A098D9455E}"/>
              </a:ext>
            </a:extLst>
          </p:cNvPr>
          <p:cNvPicPr>
            <a:picLocks noChangeAspect="1"/>
          </p:cNvPicPr>
          <p:nvPr/>
        </p:nvPicPr>
        <p:blipFill>
          <a:blip r:embed="rId3"/>
          <a:stretch>
            <a:fillRect/>
          </a:stretch>
        </p:blipFill>
        <p:spPr>
          <a:xfrm>
            <a:off x="581191" y="1219008"/>
            <a:ext cx="10867062" cy="4419983"/>
          </a:xfrm>
          <a:prstGeom prst="rect">
            <a:avLst/>
          </a:prstGeom>
        </p:spPr>
      </p:pic>
    </p:spTree>
    <p:extLst>
      <p:ext uri="{BB962C8B-B14F-4D97-AF65-F5344CB8AC3E}">
        <p14:creationId xmlns:p14="http://schemas.microsoft.com/office/powerpoint/2010/main" val="344635899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el 1">
            <a:extLst>
              <a:ext uri="{FF2B5EF4-FFF2-40B4-BE49-F238E27FC236}">
                <a16:creationId xmlns:a16="http://schemas.microsoft.com/office/drawing/2014/main" id="{FFB94125-BF41-2A32-E281-7B68971A3210}"/>
              </a:ext>
            </a:extLst>
          </p:cNvPr>
          <p:cNvSpPr txBox="1">
            <a:spLocks/>
          </p:cNvSpPr>
          <p:nvPr/>
        </p:nvSpPr>
        <p:spPr>
          <a:xfrm>
            <a:off x="581191" y="4610099"/>
            <a:ext cx="10993549" cy="1066801"/>
          </a:xfrm>
          <a:prstGeom prst="rect">
            <a:avLst/>
          </a:prstGeom>
        </p:spPr>
        <p:txBody>
          <a:bodyPr vert="horz" lIns="91440" tIns="45720" rIns="91440" bIns="45720" rtlCol="0" anchor="b">
            <a:normAutofit/>
          </a:bodyPr>
          <a:lstStyle>
            <a:lvl1pPr algn="l" defTabSz="457200" rtl="0" eaLnBrk="1" latinLnBrk="0" hangingPunct="1">
              <a:lnSpc>
                <a:spcPct val="100000"/>
              </a:lnSpc>
              <a:spcBef>
                <a:spcPct val="0"/>
              </a:spcBef>
              <a:buNone/>
              <a:defRPr sz="32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Aft>
                <a:spcPts val="600"/>
              </a:spcAft>
            </a:pPr>
            <a:r>
              <a:rPr lang="en-US" sz="3600">
                <a:solidFill>
                  <a:srgbClr val="FFFFFF"/>
                </a:solidFill>
              </a:rPr>
              <a:t>ARTISTS Data</a:t>
            </a:r>
            <a:endParaRPr lang="en-US" sz="3600" dirty="0">
              <a:solidFill>
                <a:srgbClr val="FFFFFF"/>
              </a:solidFill>
            </a:endParaRPr>
          </a:p>
        </p:txBody>
      </p:sp>
      <p:pic>
        <p:nvPicPr>
          <p:cNvPr id="3" name="Picture 2" descr="Chart&#10;&#10;Description automatically generated">
            <a:extLst>
              <a:ext uri="{FF2B5EF4-FFF2-40B4-BE49-F238E27FC236}">
                <a16:creationId xmlns:a16="http://schemas.microsoft.com/office/drawing/2014/main" id="{E6D78A61-75B0-6030-B948-D61F7E00DD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7259" y="655601"/>
            <a:ext cx="10782923" cy="6065395"/>
          </a:xfrm>
          <a:prstGeom prst="rect">
            <a:avLst/>
          </a:prstGeom>
        </p:spPr>
      </p:pic>
    </p:spTree>
    <p:extLst>
      <p:ext uri="{BB962C8B-B14F-4D97-AF65-F5344CB8AC3E}">
        <p14:creationId xmlns:p14="http://schemas.microsoft.com/office/powerpoint/2010/main" val="152543428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4" name="Inhaltsplatzhalter 13"/>
          <p:cNvGraphicFramePr>
            <a:graphicFrameLocks noGrp="1"/>
          </p:cNvGraphicFramePr>
          <p:nvPr>
            <p:ph idx="1"/>
            <p:extLst>
              <p:ext uri="{D42A27DB-BD31-4B8C-83A1-F6EECF244321}">
                <p14:modId xmlns:p14="http://schemas.microsoft.com/office/powerpoint/2010/main" val="2632266410"/>
              </p:ext>
            </p:extLst>
          </p:nvPr>
        </p:nvGraphicFramePr>
        <p:xfrm>
          <a:off x="581025" y="374753"/>
          <a:ext cx="11029950" cy="7555043"/>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71694971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8497076-C61E-285A-07FC-78942EC6E124}"/>
              </a:ext>
            </a:extLst>
          </p:cNvPr>
          <p:cNvSpPr>
            <a:spLocks noGrp="1"/>
          </p:cNvSpPr>
          <p:nvPr>
            <p:ph type="title"/>
          </p:nvPr>
        </p:nvSpPr>
        <p:spPr/>
        <p:txBody>
          <a:bodyPr/>
          <a:lstStyle/>
          <a:p>
            <a:r>
              <a:rPr lang="de-DE" dirty="0"/>
              <a:t>Data Exploration – </a:t>
            </a:r>
            <a:r>
              <a:rPr lang="de-DE" dirty="0" err="1"/>
              <a:t>Comparision</a:t>
            </a:r>
            <a:endParaRPr lang="de-DE" dirty="0"/>
          </a:p>
        </p:txBody>
      </p:sp>
      <p:sp>
        <p:nvSpPr>
          <p:cNvPr id="3" name="Inhaltsplatzhalter 2">
            <a:extLst>
              <a:ext uri="{FF2B5EF4-FFF2-40B4-BE49-F238E27FC236}">
                <a16:creationId xmlns:a16="http://schemas.microsoft.com/office/drawing/2014/main" id="{E2FA29DD-7754-CC56-8EFC-4E18835F78BC}"/>
              </a:ext>
            </a:extLst>
          </p:cNvPr>
          <p:cNvSpPr>
            <a:spLocks noGrp="1"/>
          </p:cNvSpPr>
          <p:nvPr>
            <p:ph idx="1"/>
          </p:nvPr>
        </p:nvSpPr>
        <p:spPr/>
        <p:txBody>
          <a:bodyPr/>
          <a:lstStyle/>
          <a:p>
            <a:r>
              <a:rPr lang="de-DE" dirty="0"/>
              <a:t>https://www.stat.cmu.edu/capstoneresearch/spring2020/315files/team3.html</a:t>
            </a:r>
          </a:p>
        </p:txBody>
      </p:sp>
    </p:spTree>
    <p:extLst>
      <p:ext uri="{BB962C8B-B14F-4D97-AF65-F5344CB8AC3E}">
        <p14:creationId xmlns:p14="http://schemas.microsoft.com/office/powerpoint/2010/main" val="325705920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8497076-C61E-285A-07FC-78942EC6E124}"/>
              </a:ext>
            </a:extLst>
          </p:cNvPr>
          <p:cNvSpPr>
            <a:spLocks noGrp="1"/>
          </p:cNvSpPr>
          <p:nvPr>
            <p:ph type="title"/>
          </p:nvPr>
        </p:nvSpPr>
        <p:spPr>
          <a:xfrm>
            <a:off x="767857" y="605017"/>
            <a:ext cx="3031852" cy="5795783"/>
          </a:xfrm>
        </p:spPr>
        <p:txBody>
          <a:bodyPr vert="horz" lIns="91440" tIns="45720" rIns="91440" bIns="45720" rtlCol="0" anchor="ctr">
            <a:normAutofit/>
          </a:bodyPr>
          <a:lstStyle/>
          <a:p>
            <a:r>
              <a:rPr lang="en-US" sz="3600" dirty="0">
                <a:solidFill>
                  <a:srgbClr val="FFFFFF"/>
                </a:solidFill>
              </a:rPr>
              <a:t>Feature Selection Results</a:t>
            </a:r>
          </a:p>
        </p:txBody>
      </p:sp>
      <p:pic>
        <p:nvPicPr>
          <p:cNvPr id="8" name="Inhaltsplatzhalter 7">
            <a:extLst>
              <a:ext uri="{FF2B5EF4-FFF2-40B4-BE49-F238E27FC236}">
                <a16:creationId xmlns:a16="http://schemas.microsoft.com/office/drawing/2014/main" id="{33617D0D-38F6-D83A-38CC-B2DFD544F69A}"/>
              </a:ext>
            </a:extLst>
          </p:cNvPr>
          <p:cNvPicPr>
            <a:picLocks noGrp="1" noChangeAspect="1"/>
          </p:cNvPicPr>
          <p:nvPr>
            <p:ph idx="1"/>
          </p:nvPr>
        </p:nvPicPr>
        <p:blipFill>
          <a:blip r:embed="rId2"/>
          <a:stretch>
            <a:fillRect/>
          </a:stretch>
        </p:blipFill>
        <p:spPr>
          <a:xfrm>
            <a:off x="6526835" y="1179513"/>
            <a:ext cx="3399180" cy="4659312"/>
          </a:xfrm>
          <a:prstGeom prst="rect">
            <a:avLst/>
          </a:prstGeom>
        </p:spPr>
      </p:pic>
    </p:spTree>
    <p:extLst>
      <p:ext uri="{BB962C8B-B14F-4D97-AF65-F5344CB8AC3E}">
        <p14:creationId xmlns:p14="http://schemas.microsoft.com/office/powerpoint/2010/main" val="7600712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00C91AA-CEBF-4C9B-8FF9-6D96E554AB4F}"/>
              </a:ext>
            </a:extLst>
          </p:cNvPr>
          <p:cNvSpPr>
            <a:spLocks noGrp="1"/>
          </p:cNvSpPr>
          <p:nvPr>
            <p:ph type="title"/>
          </p:nvPr>
        </p:nvSpPr>
        <p:spPr>
          <a:xfrm>
            <a:off x="609906" y="702155"/>
            <a:ext cx="11432571" cy="371855"/>
          </a:xfrm>
        </p:spPr>
        <p:txBody>
          <a:bodyPr>
            <a:noAutofit/>
          </a:bodyPr>
          <a:lstStyle/>
          <a:p>
            <a:pPr>
              <a:lnSpc>
                <a:spcPct val="90000"/>
              </a:lnSpc>
            </a:pPr>
            <a:r>
              <a:rPr lang="en-US" sz="2600" dirty="0"/>
              <a:t>Domain Exploration – Previous Data Science Projects</a:t>
            </a:r>
          </a:p>
        </p:txBody>
      </p:sp>
      <p:graphicFrame>
        <p:nvGraphicFramePr>
          <p:cNvPr id="4" name="Tabelle 4">
            <a:extLst>
              <a:ext uri="{FF2B5EF4-FFF2-40B4-BE49-F238E27FC236}">
                <a16:creationId xmlns:a16="http://schemas.microsoft.com/office/drawing/2014/main" id="{2BA84A5D-F0C2-B7BC-D604-FC58272F05D6}"/>
              </a:ext>
            </a:extLst>
          </p:cNvPr>
          <p:cNvGraphicFramePr>
            <a:graphicFrameLocks noGrp="1"/>
          </p:cNvGraphicFramePr>
          <p:nvPr>
            <p:extLst>
              <p:ext uri="{D42A27DB-BD31-4B8C-83A1-F6EECF244321}">
                <p14:modId xmlns:p14="http://schemas.microsoft.com/office/powerpoint/2010/main" val="1400139661"/>
              </p:ext>
            </p:extLst>
          </p:nvPr>
        </p:nvGraphicFramePr>
        <p:xfrm>
          <a:off x="638620" y="1074010"/>
          <a:ext cx="11403856" cy="5257800"/>
        </p:xfrm>
        <a:graphic>
          <a:graphicData uri="http://schemas.openxmlformats.org/drawingml/2006/table">
            <a:tbl>
              <a:tblPr firstRow="1" bandRow="1">
                <a:tableStyleId>{5C22544A-7EE6-4342-B048-85BDC9FD1C3A}</a:tableStyleId>
              </a:tblPr>
              <a:tblGrid>
                <a:gridCol w="2373324">
                  <a:extLst>
                    <a:ext uri="{9D8B030D-6E8A-4147-A177-3AD203B41FA5}">
                      <a16:colId xmlns:a16="http://schemas.microsoft.com/office/drawing/2014/main" val="238196901"/>
                    </a:ext>
                  </a:extLst>
                </a:gridCol>
                <a:gridCol w="2373324">
                  <a:extLst>
                    <a:ext uri="{9D8B030D-6E8A-4147-A177-3AD203B41FA5}">
                      <a16:colId xmlns:a16="http://schemas.microsoft.com/office/drawing/2014/main" val="4178796869"/>
                    </a:ext>
                  </a:extLst>
                </a:gridCol>
                <a:gridCol w="2373324">
                  <a:extLst>
                    <a:ext uri="{9D8B030D-6E8A-4147-A177-3AD203B41FA5}">
                      <a16:colId xmlns:a16="http://schemas.microsoft.com/office/drawing/2014/main" val="2197011306"/>
                    </a:ext>
                  </a:extLst>
                </a:gridCol>
                <a:gridCol w="2141942">
                  <a:extLst>
                    <a:ext uri="{9D8B030D-6E8A-4147-A177-3AD203B41FA5}">
                      <a16:colId xmlns:a16="http://schemas.microsoft.com/office/drawing/2014/main" val="3632645385"/>
                    </a:ext>
                  </a:extLst>
                </a:gridCol>
                <a:gridCol w="2141942">
                  <a:extLst>
                    <a:ext uri="{9D8B030D-6E8A-4147-A177-3AD203B41FA5}">
                      <a16:colId xmlns:a16="http://schemas.microsoft.com/office/drawing/2014/main" val="3916790586"/>
                    </a:ext>
                  </a:extLst>
                </a:gridCol>
              </a:tblGrid>
              <a:tr h="556764">
                <a:tc>
                  <a:txBody>
                    <a:bodyPr/>
                    <a:lstStyle/>
                    <a:p>
                      <a:r>
                        <a:rPr lang="en-US" sz="2800" noProof="0" dirty="0"/>
                        <a:t>Goals</a:t>
                      </a:r>
                    </a:p>
                  </a:txBody>
                  <a:tcPr marL="167640" marR="167640" marT="83820" marB="83820"/>
                </a:tc>
                <a:tc>
                  <a:txBody>
                    <a:bodyPr/>
                    <a:lstStyle/>
                    <a:p>
                      <a:r>
                        <a:rPr lang="en-US" sz="2800" noProof="0" dirty="0"/>
                        <a:t>Input</a:t>
                      </a:r>
                    </a:p>
                  </a:txBody>
                  <a:tcPr marL="167640" marR="167640" marT="83820" marB="83820"/>
                </a:tc>
                <a:tc>
                  <a:txBody>
                    <a:bodyPr/>
                    <a:lstStyle/>
                    <a:p>
                      <a:r>
                        <a:rPr lang="en-US" sz="2800" noProof="0" dirty="0"/>
                        <a:t>Features</a:t>
                      </a:r>
                    </a:p>
                  </a:txBody>
                  <a:tcPr marL="167640" marR="167640" marT="83820" marB="83820"/>
                </a:tc>
                <a:tc>
                  <a:txBody>
                    <a:bodyPr/>
                    <a:lstStyle/>
                    <a:p>
                      <a:r>
                        <a:rPr lang="en-US" sz="2800" noProof="0" dirty="0"/>
                        <a:t>Methods</a:t>
                      </a:r>
                    </a:p>
                  </a:txBody>
                  <a:tcPr marL="167640" marR="167640" marT="83820" marB="83820"/>
                </a:tc>
                <a:tc>
                  <a:txBody>
                    <a:bodyPr/>
                    <a:lstStyle/>
                    <a:p>
                      <a:r>
                        <a:rPr lang="en-US" sz="2800" noProof="0" dirty="0"/>
                        <a:t>Result</a:t>
                      </a:r>
                    </a:p>
                  </a:txBody>
                  <a:tcPr marL="167640" marR="167640" marT="83820" marB="83820"/>
                </a:tc>
                <a:extLst>
                  <a:ext uri="{0D108BD9-81ED-4DB2-BD59-A6C34878D82A}">
                    <a16:rowId xmlns:a16="http://schemas.microsoft.com/office/drawing/2014/main" val="1551240089"/>
                  </a:ext>
                </a:extLst>
              </a:tr>
              <a:tr h="632687">
                <a:tc>
                  <a:txBody>
                    <a:bodyPr/>
                    <a:lstStyle/>
                    <a:p>
                      <a:r>
                        <a:rPr lang="en-US" sz="1600" noProof="0" dirty="0"/>
                        <a:t>Predict Song Popularity (&gt;90%)</a:t>
                      </a:r>
                    </a:p>
                  </a:txBody>
                  <a:tcPr marL="167640" marR="167640" marT="83820" marB="83820" anchor="ctr"/>
                </a:tc>
                <a:tc>
                  <a:txBody>
                    <a:bodyPr/>
                    <a:lstStyle/>
                    <a:p>
                      <a:r>
                        <a:rPr lang="en-US" sz="1600" noProof="0" dirty="0"/>
                        <a:t>Spotify Developer Application Programming Interface</a:t>
                      </a:r>
                    </a:p>
                  </a:txBody>
                  <a:tcPr marL="167640" marR="167640" marT="83820" marB="83820" anchor="ctr"/>
                </a:tc>
                <a:tc>
                  <a:txBody>
                    <a:bodyPr/>
                    <a:lstStyle/>
                    <a:p>
                      <a:r>
                        <a:rPr lang="en-US" sz="1600" noProof="0" dirty="0"/>
                        <a:t>Explicitness, Instrumentals, Danceability</a:t>
                      </a:r>
                    </a:p>
                  </a:txBody>
                  <a:tcPr marL="167640" marR="167640" marT="83820" marB="83820" anchor="ctr"/>
                </a:tc>
                <a:tc>
                  <a:txBody>
                    <a:bodyPr/>
                    <a:lstStyle/>
                    <a:p>
                      <a:r>
                        <a:rPr lang="en-US" sz="1600" noProof="0" dirty="0"/>
                        <a:t>KNN, Random Forest, Gradient Boosted Trees, Logistic </a:t>
                      </a:r>
                      <a:r>
                        <a:rPr lang="en-US" sz="1600" noProof="0" dirty="0" err="1"/>
                        <a:t>Regr</a:t>
                      </a:r>
                      <a:r>
                        <a:rPr lang="en-US" sz="1600" noProof="0" dirty="0"/>
                        <a:t>.</a:t>
                      </a:r>
                    </a:p>
                  </a:txBody>
                  <a:tcPr marL="167640" marR="167640" marT="83820" marB="83820" anchor="ctr"/>
                </a:tc>
                <a:tc>
                  <a:txBody>
                    <a:bodyPr/>
                    <a:lstStyle/>
                    <a:p>
                      <a:r>
                        <a:rPr lang="en-US" sz="1600" noProof="0" dirty="0"/>
                        <a:t>Max. 72% Accuracy</a:t>
                      </a:r>
                    </a:p>
                  </a:txBody>
                  <a:tcPr marL="167640" marR="167640" marT="83820" marB="83820" anchor="ctr"/>
                </a:tc>
                <a:extLst>
                  <a:ext uri="{0D108BD9-81ED-4DB2-BD59-A6C34878D82A}">
                    <a16:rowId xmlns:a16="http://schemas.microsoft.com/office/drawing/2014/main" val="2333175254"/>
                  </a:ext>
                </a:extLst>
              </a:tr>
              <a:tr h="816741">
                <a:tc>
                  <a:txBody>
                    <a:bodyPr/>
                    <a:lstStyle/>
                    <a:p>
                      <a:r>
                        <a:rPr lang="en-US" sz="1600" noProof="0" dirty="0"/>
                        <a:t>Predict Hit in Billboard Hot 100</a:t>
                      </a:r>
                    </a:p>
                  </a:txBody>
                  <a:tcPr marL="167640" marR="167640" marT="83820" marB="83820"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noProof="0" dirty="0"/>
                        <a:t>Million Song Data Set (MSD), Spotify  API (Extra)</a:t>
                      </a:r>
                    </a:p>
                  </a:txBody>
                  <a:tcPr marL="167640" marR="167640" marT="83820" marB="83820"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dirty="0"/>
                        <a:t>All API Features &amp; Artist Score (Custom) &amp; Release Time</a:t>
                      </a:r>
                      <a:endParaRPr lang="en-US" sz="1600" noProof="0" dirty="0"/>
                    </a:p>
                  </a:txBody>
                  <a:tcPr marL="167640" marR="167640" marT="83820" marB="83820"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a:t>EM, LR, GDA, SVM, DT and NN</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600" noProof="0"/>
                        <a:t>(</a:t>
                      </a:r>
                      <a:r>
                        <a:rPr lang="en-US" sz="1600" noProof="0" dirty="0"/>
                        <a:t>RF)</a:t>
                      </a:r>
                    </a:p>
                  </a:txBody>
                  <a:tcPr marL="167640" marR="167640" marT="83820" marB="83820"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noProof="0" dirty="0"/>
                        <a:t>69 – 77% Accuracy</a:t>
                      </a:r>
                      <a:br>
                        <a:rPr lang="en-US" sz="1600" noProof="0" dirty="0"/>
                      </a:br>
                      <a:r>
                        <a:rPr lang="en-US" sz="1600" noProof="0" dirty="0"/>
                        <a:t>(81 – 89% Accuracy)</a:t>
                      </a:r>
                    </a:p>
                  </a:txBody>
                  <a:tcPr marL="167640" marR="167640" marT="83820" marB="83820" anchor="ctr"/>
                </a:tc>
                <a:extLst>
                  <a:ext uri="{0D108BD9-81ED-4DB2-BD59-A6C34878D82A}">
                    <a16:rowId xmlns:a16="http://schemas.microsoft.com/office/drawing/2014/main" val="3422675867"/>
                  </a:ext>
                </a:extLst>
              </a:tr>
              <a:tr h="632687">
                <a:tc>
                  <a:txBody>
                    <a:bodyPr/>
                    <a:lstStyle/>
                    <a:p>
                      <a:r>
                        <a:rPr lang="en-US" sz="1600" noProof="0" dirty="0"/>
                        <a:t>Determine Variation of Attributes to Streams</a:t>
                      </a:r>
                    </a:p>
                  </a:txBody>
                  <a:tcPr marL="167640" marR="167640" marT="83820" marB="83820"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noProof="0" dirty="0"/>
                        <a:t>Spotify API (Custom Python Code)</a:t>
                      </a:r>
                    </a:p>
                  </a:txBody>
                  <a:tcPr marL="167640" marR="167640" marT="83820" marB="83820"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noProof="0" dirty="0"/>
                        <a:t>Genre (SF) &amp; All API Features</a:t>
                      </a:r>
                    </a:p>
                  </a:txBody>
                  <a:tcPr marL="167640" marR="167640" marT="83820" marB="83820"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a:t>Correlation Analysis, Linear Regression</a:t>
                      </a:r>
                      <a:endParaRPr lang="en-US" sz="1600" noProof="0" dirty="0"/>
                    </a:p>
                  </a:txBody>
                  <a:tcPr marL="167640" marR="167640" marT="83820" marB="83820" anchor="ctr"/>
                </a:tc>
                <a:tc>
                  <a:txBody>
                    <a:bodyPr/>
                    <a:lstStyle/>
                    <a:p>
                      <a:r>
                        <a:rPr lang="en-US" sz="1600" noProof="0" dirty="0"/>
                        <a:t>Low Explanatory Power</a:t>
                      </a:r>
                    </a:p>
                  </a:txBody>
                  <a:tcPr marL="167640" marR="167640" marT="83820" marB="83820" anchor="ctr"/>
                </a:tc>
                <a:extLst>
                  <a:ext uri="{0D108BD9-81ED-4DB2-BD59-A6C34878D82A}">
                    <a16:rowId xmlns:a16="http://schemas.microsoft.com/office/drawing/2014/main" val="4292982442"/>
                  </a:ext>
                </a:extLst>
              </a:tr>
              <a:tr h="632687">
                <a:tc>
                  <a:txBody>
                    <a:bodyPr/>
                    <a:lstStyle/>
                    <a:p>
                      <a:r>
                        <a:rPr lang="en-US" sz="1600" noProof="0" dirty="0"/>
                        <a:t>Determine Variation of Attributes to Popularity</a:t>
                      </a:r>
                    </a:p>
                  </a:txBody>
                  <a:tcPr marL="167640" marR="167640" marT="83820" marB="83820" anchor="ctr"/>
                </a:tc>
                <a:tc>
                  <a:txBody>
                    <a:bodyPr/>
                    <a:lstStyle/>
                    <a:p>
                      <a:r>
                        <a:rPr lang="en-US" sz="1600" noProof="0" dirty="0"/>
                        <a:t>Spotify WEB API (Custom Code)</a:t>
                      </a:r>
                    </a:p>
                    <a:p>
                      <a:r>
                        <a:rPr lang="en-US" sz="1600" noProof="0" dirty="0"/>
                        <a:t>ONE Artist</a:t>
                      </a:r>
                    </a:p>
                  </a:txBody>
                  <a:tcPr marL="167640" marR="167640" marT="83820" marB="83820" anchor="ctr"/>
                </a:tc>
                <a:tc>
                  <a:txBody>
                    <a:bodyPr/>
                    <a:lstStyle/>
                    <a:p>
                      <a:r>
                        <a:rPr lang="en-US" sz="1600" noProof="0" dirty="0"/>
                        <a:t>All API Features</a:t>
                      </a:r>
                    </a:p>
                  </a:txBody>
                  <a:tcPr marL="167640" marR="167640" marT="83820" marB="83820" anchor="ctr"/>
                </a:tc>
                <a:tc>
                  <a:txBody>
                    <a:bodyPr/>
                    <a:lstStyle/>
                    <a:p>
                      <a:r>
                        <a:rPr lang="en-US" sz="1600"/>
                        <a:t>Beta regression model, GLMM, Beta GLMM</a:t>
                      </a:r>
                      <a:endParaRPr lang="en-US" sz="1600" noProof="0" dirty="0"/>
                    </a:p>
                  </a:txBody>
                  <a:tcPr marL="167640" marR="167640" marT="83820" marB="83820" anchor="ctr"/>
                </a:tc>
                <a:tc>
                  <a:txBody>
                    <a:bodyPr/>
                    <a:lstStyle/>
                    <a:p>
                      <a:r>
                        <a:rPr lang="en-US" sz="1600" noProof="0" dirty="0"/>
                        <a:t>Mixed Explanatory Power (some pos, some neg, rest </a:t>
                      </a:r>
                      <a:r>
                        <a:rPr lang="en-US" sz="1600" noProof="0" dirty="0" err="1"/>
                        <a:t>irrelev</a:t>
                      </a:r>
                      <a:r>
                        <a:rPr lang="en-US" sz="1600" noProof="0" dirty="0"/>
                        <a:t>)</a:t>
                      </a:r>
                    </a:p>
                  </a:txBody>
                  <a:tcPr marL="167640" marR="167640" marT="83820" marB="83820" anchor="ctr"/>
                </a:tc>
                <a:extLst>
                  <a:ext uri="{0D108BD9-81ED-4DB2-BD59-A6C34878D82A}">
                    <a16:rowId xmlns:a16="http://schemas.microsoft.com/office/drawing/2014/main" val="2853136905"/>
                  </a:ext>
                </a:extLst>
              </a:tr>
              <a:tr h="632687">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noProof="0" dirty="0"/>
                        <a:t>Determine Features of Successful Playlists</a:t>
                      </a:r>
                    </a:p>
                  </a:txBody>
                  <a:tcPr marL="167640" marR="167640" marT="83820" marB="83820" anchor="ctr"/>
                </a:tc>
                <a:tc>
                  <a:txBody>
                    <a:bodyPr/>
                    <a:lstStyle/>
                    <a:p>
                      <a:r>
                        <a:rPr lang="en-US" sz="1600" noProof="0" dirty="0"/>
                        <a:t>Spotify &amp; Surveys</a:t>
                      </a:r>
                    </a:p>
                  </a:txBody>
                  <a:tcPr marL="167640" marR="167640" marT="83820" marB="83820" anchor="ctr"/>
                </a:tc>
                <a:tc>
                  <a:txBody>
                    <a:bodyPr/>
                    <a:lstStyle/>
                    <a:p>
                      <a:endParaRPr lang="en-US" sz="1600" noProof="0" dirty="0"/>
                    </a:p>
                  </a:txBody>
                  <a:tcPr marL="167640" marR="167640" marT="83820" marB="83820" anchor="ctr"/>
                </a:tc>
                <a:tc>
                  <a:txBody>
                    <a:bodyPr/>
                    <a:lstStyle/>
                    <a:p>
                      <a:r>
                        <a:rPr lang="en-US" sz="1600" noProof="0" dirty="0"/>
                        <a:t>Plotting</a:t>
                      </a:r>
                    </a:p>
                  </a:txBody>
                  <a:tcPr marL="167640" marR="167640" marT="83820" marB="83820" anchor="ctr"/>
                </a:tc>
                <a:tc>
                  <a:txBody>
                    <a:bodyPr/>
                    <a:lstStyle/>
                    <a:p>
                      <a:r>
                        <a:rPr lang="en-US" sz="1600" noProof="0" dirty="0"/>
                        <a:t>Intimacy, Focus &amp; Variety</a:t>
                      </a:r>
                    </a:p>
                  </a:txBody>
                  <a:tcPr marL="167640" marR="167640" marT="83820" marB="83820" anchor="ctr"/>
                </a:tc>
                <a:extLst>
                  <a:ext uri="{0D108BD9-81ED-4DB2-BD59-A6C34878D82A}">
                    <a16:rowId xmlns:a16="http://schemas.microsoft.com/office/drawing/2014/main" val="1272218878"/>
                  </a:ext>
                </a:extLst>
              </a:tr>
              <a:tr h="632687">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noProof="0" dirty="0"/>
                        <a:t>Characterize Trendy Music Clusters</a:t>
                      </a:r>
                    </a:p>
                  </a:txBody>
                  <a:tcPr marL="167640" marR="167640" marT="83820" marB="83820"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noProof="0" dirty="0"/>
                        <a:t>Spotify API</a:t>
                      </a:r>
                    </a:p>
                  </a:txBody>
                  <a:tcPr marL="167640" marR="167640" marT="83820" marB="83820"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dirty="0"/>
                        <a:t>All API Features</a:t>
                      </a:r>
                      <a:endParaRPr lang="en-US" sz="1600" noProof="0" dirty="0"/>
                    </a:p>
                  </a:txBody>
                  <a:tcPr marL="167640" marR="167640" marT="83820" marB="83820" anchor="ctr"/>
                </a:tc>
                <a:tc>
                  <a:txBody>
                    <a:bodyPr/>
                    <a:lstStyle/>
                    <a:p>
                      <a:r>
                        <a:rPr lang="en-US" sz="1600" noProof="0" dirty="0"/>
                        <a:t>KNN</a:t>
                      </a:r>
                    </a:p>
                  </a:txBody>
                  <a:tcPr marL="167640" marR="167640" marT="83820" marB="83820" anchor="ctr"/>
                </a:tc>
                <a:tc>
                  <a:txBody>
                    <a:bodyPr/>
                    <a:lstStyle/>
                    <a:p>
                      <a:r>
                        <a:rPr lang="en-US" sz="1600" noProof="0" dirty="0"/>
                        <a:t>Variety of Size &amp; Attributes</a:t>
                      </a:r>
                    </a:p>
                  </a:txBody>
                  <a:tcPr marL="167640" marR="167640" marT="83820" marB="83820" anchor="ctr"/>
                </a:tc>
                <a:extLst>
                  <a:ext uri="{0D108BD9-81ED-4DB2-BD59-A6C34878D82A}">
                    <a16:rowId xmlns:a16="http://schemas.microsoft.com/office/drawing/2014/main" val="4244330832"/>
                  </a:ext>
                </a:extLst>
              </a:tr>
            </a:tbl>
          </a:graphicData>
        </a:graphic>
      </p:graphicFrame>
    </p:spTree>
    <p:extLst>
      <p:ext uri="{BB962C8B-B14F-4D97-AF65-F5344CB8AC3E}">
        <p14:creationId xmlns:p14="http://schemas.microsoft.com/office/powerpoint/2010/main" val="11435221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Kostenlos Kostenloses Stock Foto zu anwendung, app, berühren Stock-Foto">
            <a:extLst>
              <a:ext uri="{FF2B5EF4-FFF2-40B4-BE49-F238E27FC236}">
                <a16:creationId xmlns:a16="http://schemas.microsoft.com/office/drawing/2014/main" id="{BDC10BC0-6C05-A6F3-BBAB-49DF94E26E09}"/>
              </a:ext>
            </a:extLst>
          </p:cNvPr>
          <p:cNvPicPr>
            <a:picLocks noGrp="1" noChangeAspect="1" noChangeArrowheads="1"/>
          </p:cNvPicPr>
          <p:nvPr>
            <p:ph idx="4294967295"/>
          </p:nvPr>
        </p:nvPicPr>
        <p:blipFill rotWithShape="1">
          <a:blip r:embed="rId3">
            <a:extLst>
              <a:ext uri="{28A0092B-C50C-407E-A947-70E740481C1C}">
                <a14:useLocalDpi xmlns:a14="http://schemas.microsoft.com/office/drawing/2010/main" val="0"/>
              </a:ext>
            </a:extLst>
          </a:blip>
          <a:srcRect l="33729" t="2746" r="10833" b="36523"/>
          <a:stretch/>
        </p:blipFill>
        <p:spPr bwMode="auto">
          <a:xfrm>
            <a:off x="0" y="0"/>
            <a:ext cx="4178569"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el 1">
            <a:extLst>
              <a:ext uri="{FF2B5EF4-FFF2-40B4-BE49-F238E27FC236}">
                <a16:creationId xmlns:a16="http://schemas.microsoft.com/office/drawing/2014/main" id="{13067CBB-3B19-6E26-61B0-427716940C5E}"/>
              </a:ext>
            </a:extLst>
          </p:cNvPr>
          <p:cNvSpPr>
            <a:spLocks noGrp="1"/>
          </p:cNvSpPr>
          <p:nvPr>
            <p:ph type="title" idx="4294967295"/>
          </p:nvPr>
        </p:nvSpPr>
        <p:spPr>
          <a:xfrm>
            <a:off x="4253345" y="701675"/>
            <a:ext cx="7938655" cy="1189038"/>
          </a:xfrm>
        </p:spPr>
        <p:txBody>
          <a:bodyPr vert="horz" lIns="91440" tIns="45720" rIns="91440" bIns="45720" rtlCol="0" anchor="b">
            <a:normAutofit/>
          </a:bodyPr>
          <a:lstStyle/>
          <a:p>
            <a:r>
              <a:rPr lang="en-US" sz="2600" b="0" kern="1200" cap="all" dirty="0">
                <a:solidFill>
                  <a:schemeClr val="tx1">
                    <a:lumMod val="75000"/>
                    <a:lumOff val="25000"/>
                  </a:schemeClr>
                </a:solidFill>
                <a:latin typeface="+mj-lt"/>
                <a:ea typeface="+mj-ea"/>
                <a:cs typeface="+mj-cs"/>
              </a:rPr>
              <a:t>Domain Exploration – Results</a:t>
            </a:r>
          </a:p>
        </p:txBody>
      </p:sp>
      <p:sp>
        <p:nvSpPr>
          <p:cNvPr id="4" name="Inhaltsplatzhalter 2">
            <a:extLst>
              <a:ext uri="{FF2B5EF4-FFF2-40B4-BE49-F238E27FC236}">
                <a16:creationId xmlns:a16="http://schemas.microsoft.com/office/drawing/2014/main" id="{CED681B1-4DA5-8A03-5D6F-125256CD844E}"/>
              </a:ext>
            </a:extLst>
          </p:cNvPr>
          <p:cNvSpPr txBox="1">
            <a:spLocks/>
          </p:cNvSpPr>
          <p:nvPr/>
        </p:nvSpPr>
        <p:spPr>
          <a:xfrm>
            <a:off x="4350327" y="2126673"/>
            <a:ext cx="7231767" cy="4537363"/>
          </a:xfrm>
          <a:prstGeom prst="rect">
            <a:avLst/>
          </a:prstGeom>
        </p:spPr>
        <p:txBody>
          <a:bodyPr vert="horz" lIns="91440" tIns="45720" rIns="91440" bIns="45720" rtlCol="0" anchor="ctr">
            <a:normAutofit/>
          </a:bodyPr>
          <a:lst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900" kern="1200">
                <a:solidFill>
                  <a:schemeClr val="tx1">
                    <a:lumMod val="75000"/>
                    <a:lumOff val="25000"/>
                  </a:schemeClr>
                </a:solidFill>
                <a:latin typeface="+mn-lt"/>
                <a:ea typeface="+mn-ea"/>
                <a:cs typeface="+mn-cs"/>
              </a:defRPr>
            </a:lvl1pPr>
            <a:lvl2pPr marL="630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2pPr>
            <a:lvl3pPr marL="900000" indent="-270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500" kern="1200">
                <a:solidFill>
                  <a:schemeClr val="tx1">
                    <a:lumMod val="75000"/>
                    <a:lumOff val="25000"/>
                  </a:schemeClr>
                </a:solidFill>
                <a:latin typeface="+mn-lt"/>
                <a:ea typeface="+mn-ea"/>
                <a:cs typeface="+mn-cs"/>
              </a:defRPr>
            </a:lvl3pPr>
            <a:lvl4pPr marL="1242000" indent="-234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4pPr>
            <a:lvl5pPr marL="1602000" indent="-234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US" dirty="0"/>
              <a:t>Hit Song Science is a is a field in the Data Science area, which is of great economic &amp; academic interest</a:t>
            </a:r>
          </a:p>
          <a:p>
            <a:r>
              <a:rPr lang="en-US" dirty="0"/>
              <a:t>Spotify API is the best public available feature data base, providing multiple seemingly independent characteristics</a:t>
            </a:r>
          </a:p>
          <a:p>
            <a:r>
              <a:rPr lang="en-US" dirty="0"/>
              <a:t>Limitations / Bias due to usage of Spotify API as main source</a:t>
            </a:r>
          </a:p>
          <a:p>
            <a:pPr lvl="1"/>
            <a:r>
              <a:rPr lang="en-US" dirty="0"/>
              <a:t>Primarily consists of measurable song Information; e.g. no genres</a:t>
            </a:r>
          </a:p>
          <a:p>
            <a:pPr lvl="1"/>
            <a:r>
              <a:rPr lang="en-US" dirty="0"/>
              <a:t>Spotify provides no in depth details of feature calculation</a:t>
            </a:r>
          </a:p>
          <a:p>
            <a:r>
              <a:rPr lang="en-US" dirty="0"/>
              <a:t>Most researches excludes soft factors</a:t>
            </a:r>
          </a:p>
          <a:p>
            <a:pPr lvl="1"/>
            <a:r>
              <a:rPr lang="en-US" dirty="0"/>
              <a:t>Possible enrichment of the data with corresponding data</a:t>
            </a:r>
          </a:p>
          <a:p>
            <a:r>
              <a:rPr lang="en-US" dirty="0"/>
              <a:t>Main metric of the projects was "Accuracy" – " Precision" &amp; "Recall" were mostly considered only secondarily, if at all</a:t>
            </a:r>
          </a:p>
        </p:txBody>
      </p:sp>
    </p:spTree>
    <p:extLst>
      <p:ext uri="{BB962C8B-B14F-4D97-AF65-F5344CB8AC3E}">
        <p14:creationId xmlns:p14="http://schemas.microsoft.com/office/powerpoint/2010/main" val="3713741224"/>
      </p:ext>
    </p:extLst>
  </p:cSld>
  <p:clrMapOvr>
    <a:masterClrMapping/>
  </p:clrMapOvr>
</p:sld>
</file>

<file path=ppt/theme/theme1.xml><?xml version="1.0" encoding="utf-8"?>
<a:theme xmlns:a="http://schemas.openxmlformats.org/drawingml/2006/main" name="DividendVTI">
  <a:themeElements>
    <a:clrScheme name="AnalogousFromLightSeedRightStep">
      <a:dk1>
        <a:srgbClr val="000000"/>
      </a:dk1>
      <a:lt1>
        <a:srgbClr val="FFFFFF"/>
      </a:lt1>
      <a:dk2>
        <a:srgbClr val="413424"/>
      </a:dk2>
      <a:lt2>
        <a:srgbClr val="E2E5E8"/>
      </a:lt2>
      <a:accent1>
        <a:srgbClr val="D19651"/>
      </a:accent1>
      <a:accent2>
        <a:srgbClr val="A9A64F"/>
      </a:accent2>
      <a:accent3>
        <a:srgbClr val="90AB63"/>
      </a:accent3>
      <a:accent4>
        <a:srgbClr val="66B253"/>
      </a:accent4>
      <a:accent5>
        <a:srgbClr val="58B46B"/>
      </a:accent5>
      <a:accent6>
        <a:srgbClr val="53B28E"/>
      </a:accent6>
      <a:hlink>
        <a:srgbClr val="6283AA"/>
      </a:hlink>
      <a:folHlink>
        <a:srgbClr val="7F7F7F"/>
      </a:folHlink>
    </a:clrScheme>
    <a:fontScheme name="Dividend">
      <a:majorFont>
        <a:latin typeface="Tw Cen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VTI" id="{97558BDE-0B66-457C-BB6F-7B1B22DAA9B8}" vid="{F53508A3-AC60-448A-AF37-934D5F1A0D5E}"/>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2410</Words>
  <Application>Microsoft Office PowerPoint</Application>
  <PresentationFormat>Breitbild</PresentationFormat>
  <Paragraphs>310</Paragraphs>
  <Slides>77</Slides>
  <Notes>46</Notes>
  <HiddenSlides>6</HiddenSlides>
  <MMClips>0</MMClips>
  <ScaleCrop>false</ScaleCrop>
  <HeadingPairs>
    <vt:vector size="6" baseType="variant">
      <vt:variant>
        <vt:lpstr>Verwendete Schriftarten</vt:lpstr>
      </vt:variant>
      <vt:variant>
        <vt:i4>7</vt:i4>
      </vt:variant>
      <vt:variant>
        <vt:lpstr>Design</vt:lpstr>
      </vt:variant>
      <vt:variant>
        <vt:i4>1</vt:i4>
      </vt:variant>
      <vt:variant>
        <vt:lpstr>Folientitel</vt:lpstr>
      </vt:variant>
      <vt:variant>
        <vt:i4>77</vt:i4>
      </vt:variant>
    </vt:vector>
  </HeadingPairs>
  <TitlesOfParts>
    <vt:vector size="85" baseType="lpstr">
      <vt:lpstr>-apple-system</vt:lpstr>
      <vt:lpstr>Arial</vt:lpstr>
      <vt:lpstr>Calibri</vt:lpstr>
      <vt:lpstr>Roboto</vt:lpstr>
      <vt:lpstr>Tw Cen MT</vt:lpstr>
      <vt:lpstr>Wingdings</vt:lpstr>
      <vt:lpstr>Wingdings 2</vt:lpstr>
      <vt:lpstr>DividendVTI</vt:lpstr>
      <vt:lpstr>TOP Hit Prediction</vt:lpstr>
      <vt:lpstr>PowerPoint-Präsentation</vt:lpstr>
      <vt:lpstr>PowerPoint-Präsentation</vt:lpstr>
      <vt:lpstr>SCOPE</vt:lpstr>
      <vt:lpstr>SCOPE</vt:lpstr>
      <vt:lpstr>PowerPoint-Präsentation</vt:lpstr>
      <vt:lpstr>Domain Exploration – Hit Song Science</vt:lpstr>
      <vt:lpstr>Domain Exploration – Previous Data Science Projects</vt:lpstr>
      <vt:lpstr>Domain Exploration – Results</vt:lpstr>
      <vt:lpstr>Data Exploration</vt:lpstr>
      <vt:lpstr>Tracks Data</vt:lpstr>
      <vt:lpstr>PowerPoint-Präsentation</vt:lpstr>
      <vt:lpstr>Tracks Data</vt:lpstr>
      <vt:lpstr>cHARTS Data</vt:lpstr>
      <vt:lpstr>PowerPoint-Präsentation</vt:lpstr>
      <vt:lpstr>PowerPoint-Präsentation</vt:lpstr>
      <vt:lpstr>PowerPoint-Präsentation</vt:lpstr>
      <vt:lpstr>ARTISTS Data</vt:lpstr>
      <vt:lpstr>PowerPoint-Präsentation</vt:lpstr>
      <vt:lpstr>PowerPoint-Präsentation</vt:lpstr>
      <vt:lpstr>PowerPoint-Präsentation</vt:lpstr>
      <vt:lpstr>Recommended Artists Data</vt:lpstr>
      <vt:lpstr>Data Exploration Insights</vt:lpstr>
      <vt:lpstr>Data Engineering</vt:lpstr>
      <vt:lpstr>Create Fin Table</vt:lpstr>
      <vt:lpstr>PowerPoint-Präsentation</vt:lpstr>
      <vt:lpstr>PowerPoint-Präsentation</vt:lpstr>
      <vt:lpstr>Tracks Data</vt:lpstr>
      <vt:lpstr>PowerPoint-Präsentation</vt:lpstr>
      <vt:lpstr>Comparison Top Song Label by Popularity and Minimum Charts Position</vt:lpstr>
      <vt:lpstr>PowerPoint-Präsentation</vt:lpstr>
      <vt:lpstr>Modeling</vt:lpstr>
      <vt:lpstr>Chosen Models</vt:lpstr>
      <vt:lpstr>FIRST Iteration  Unbalanced</vt:lpstr>
      <vt:lpstr>First Iteration unbalanced</vt:lpstr>
      <vt:lpstr>Performance First Iteration unbalanced</vt:lpstr>
      <vt:lpstr>FIRST Iteration  Balanced</vt:lpstr>
      <vt:lpstr>First Iteration Balanced</vt:lpstr>
      <vt:lpstr>First Iteration Balanced</vt:lpstr>
      <vt:lpstr>The first iteration shows that we need to enrich our data</vt:lpstr>
      <vt:lpstr>Preparation process for second iteration</vt:lpstr>
      <vt:lpstr>Preparation process for second iteration</vt:lpstr>
      <vt:lpstr>PowerPoint-Präsentation</vt:lpstr>
      <vt:lpstr>Second Iteration</vt:lpstr>
      <vt:lpstr>Second Iteration Model Template – Parameter Tuning</vt:lpstr>
      <vt:lpstr>Second Iteration  Results After Training</vt:lpstr>
      <vt:lpstr>Second Iteration Model Template –  Ensembles</vt:lpstr>
      <vt:lpstr>Second Iteration  Modeling ROC</vt:lpstr>
      <vt:lpstr>Second Iteration Balanced Model Results</vt:lpstr>
      <vt:lpstr>PowerPoint-Präsentation</vt:lpstr>
      <vt:lpstr>Final Chosen Models</vt:lpstr>
      <vt:lpstr>Second Iteration  Modeling Result –  ROC unbalanced</vt:lpstr>
      <vt:lpstr>FP GROWTH</vt:lpstr>
      <vt:lpstr>PowerPoint-Präsentation</vt:lpstr>
      <vt:lpstr>Modeling: FP Growth – Imbalanced Attributes</vt:lpstr>
      <vt:lpstr>Modeling: FP Growth –Binning</vt:lpstr>
      <vt:lpstr>Modeling:  FP Growth – Binning Result</vt:lpstr>
      <vt:lpstr>Modeling: FP Growth – Result “TRUE”</vt:lpstr>
      <vt:lpstr>Modeling: FP Growth – Result “FALSE”</vt:lpstr>
      <vt:lpstr>Region Analysis</vt:lpstr>
      <vt:lpstr>Modeling: REGION –  DATA sets</vt:lpstr>
      <vt:lpstr>Modeling: REGION –  Process General</vt:lpstr>
      <vt:lpstr>Modeling: REGION – Validation</vt:lpstr>
      <vt:lpstr>Modeling: REGION – Result</vt:lpstr>
      <vt:lpstr>Reflection</vt:lpstr>
      <vt:lpstr>Reflection</vt:lpstr>
      <vt:lpstr>  Reflection </vt:lpstr>
      <vt:lpstr>Reflection   Possible improvements in current model setting  </vt:lpstr>
      <vt:lpstr>Reflection  Apply MODEL on real World data</vt:lpstr>
      <vt:lpstr>Reflection –  Apply MODEL on real World data</vt:lpstr>
      <vt:lpstr>conclusion</vt:lpstr>
      <vt:lpstr>Backup</vt:lpstr>
      <vt:lpstr>PowerPoint-Präsentation</vt:lpstr>
      <vt:lpstr>PowerPoint-Präsentation</vt:lpstr>
      <vt:lpstr>PowerPoint-Präsentation</vt:lpstr>
      <vt:lpstr>Data Exploration – Comparision</vt:lpstr>
      <vt:lpstr>Feature Selection Results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Pauling, Leo</dc:creator>
  <cp:lastModifiedBy>Leo Pauling</cp:lastModifiedBy>
  <cp:revision>461</cp:revision>
  <dcterms:created xsi:type="dcterms:W3CDTF">2023-02-02T14:31:12Z</dcterms:created>
  <dcterms:modified xsi:type="dcterms:W3CDTF">2023-03-13T21:24:58Z</dcterms:modified>
</cp:coreProperties>
</file>